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en-US" sz="1200" spc="-1" strike="noStrike">
                <a:solidFill>
                  <a:srgbClr val="000000"/>
                </a:solidFill>
                <a:latin typeface="Corbel"/>
              </a:defRPr>
            </a:pPr>
            <a:r>
              <a:rPr b="1" lang="en-US" sz="1200" spc="-1" strike="noStrike">
                <a:solidFill>
                  <a:srgbClr val="000000"/>
                </a:solidFill>
                <a:latin typeface="Corbel"/>
              </a:rPr>
              <a:t>diabète</a:t>
            </a:r>
          </a:p>
        </c:rich>
      </c:tx>
      <c:overlay val="0"/>
      <c:spPr>
        <a:noFill/>
        <a:ln w="0">
          <a:noFill/>
        </a:ln>
      </c:spPr>
    </c:title>
    <c:autoTitleDeleted val="0"/>
    <c:plotArea>
      <c:barChart>
        <c:barDir val="col"/>
        <c:grouping val="clustered"/>
        <c:varyColors val="0"/>
        <c:ser>
          <c:idx val="0"/>
          <c:order val="0"/>
          <c:tx>
            <c:strRef>
              <c:f>label 0</c:f>
              <c:strCache>
                <c:ptCount val="1"/>
                <c:pt idx="0">
                  <c:v>diabète </c:v>
                </c:pt>
              </c:strCache>
            </c:strRef>
          </c:tx>
          <c:spPr>
            <a:solidFill>
              <a:srgbClr val="3494ba"/>
            </a:solidFill>
            <a:ln w="0">
              <a:noFill/>
            </a:ln>
          </c:spPr>
          <c:invertIfNegative val="0"/>
          <c:dLbls>
            <c:numFmt formatCode="0.0%" sourceLinked="0"/>
            <c:txPr>
              <a:bodyPr wrap="square"/>
              <a:lstStyle/>
              <a:p>
                <a:pPr>
                  <a:defRPr b="1" sz="1000" spc="-1" strike="noStrike">
                    <a:solidFill>
                      <a:srgbClr val="2683c6"/>
                    </a:solidFill>
                    <a:latin typeface="Corbel"/>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5"/>
                <c:pt idx="0">
                  <c:v>1</c:v>
                </c:pt>
                <c:pt idx="1">
                  <c:v>2</c:v>
                </c:pt>
                <c:pt idx="2">
                  <c:v>3</c:v>
                </c:pt>
                <c:pt idx="3">
                  <c:v>4</c:v>
                </c:pt>
                <c:pt idx="4">
                  <c:v>5</c:v>
                </c:pt>
              </c:strCache>
            </c:strRef>
          </c:cat>
          <c:val>
            <c:numRef>
              <c:f>0</c:f>
              <c:numCache>
                <c:formatCode>General</c:formatCode>
                <c:ptCount val="5"/>
                <c:pt idx="0">
                  <c:v>0.042935802202561</c:v>
                </c:pt>
                <c:pt idx="1">
                  <c:v>0.0457555719166307</c:v>
                </c:pt>
                <c:pt idx="2">
                  <c:v>0.0477995676344015</c:v>
                </c:pt>
                <c:pt idx="3">
                  <c:v>0.0497897857670287</c:v>
                </c:pt>
                <c:pt idx="4">
                  <c:v>0.0565211730243071</c:v>
                </c:pt>
              </c:numCache>
            </c:numRef>
          </c:val>
        </c:ser>
        <c:gapWidth val="150"/>
        <c:overlap val="0"/>
        <c:axId val="26303117"/>
        <c:axId val="7715149"/>
      </c:barChart>
      <c:catAx>
        <c:axId val="26303117"/>
        <c:scaling>
          <c:orientation val="minMax"/>
        </c:scaling>
        <c:delete val="0"/>
        <c:axPos val="b"/>
        <c:numFmt formatCode="[$-40C]dd/mm/yyyy" sourceLinked="1"/>
        <c:majorTickMark val="out"/>
        <c:minorTickMark val="none"/>
        <c:tickLblPos val="nextTo"/>
        <c:spPr>
          <a:ln w="6480">
            <a:solidFill>
              <a:srgbClr val="8b8b8b"/>
            </a:solidFill>
            <a:round/>
          </a:ln>
        </c:spPr>
        <c:txPr>
          <a:bodyPr/>
          <a:lstStyle/>
          <a:p>
            <a:pPr>
              <a:defRPr b="0" sz="1000" spc="-1" strike="noStrike">
                <a:solidFill>
                  <a:srgbClr val="000000"/>
                </a:solidFill>
                <a:latin typeface="Corbel"/>
              </a:defRPr>
            </a:pPr>
          </a:p>
        </c:txPr>
        <c:crossAx val="7715149"/>
        <c:crosses val="autoZero"/>
        <c:auto val="1"/>
        <c:lblAlgn val="ctr"/>
        <c:lblOffset val="100"/>
        <c:noMultiLvlLbl val="0"/>
      </c:catAx>
      <c:valAx>
        <c:axId val="7715149"/>
        <c:scaling>
          <c:orientation val="minMax"/>
          <c:min val="0.04"/>
        </c:scaling>
        <c:delete val="0"/>
        <c:axPos val="l"/>
        <c:numFmt formatCode="0.0%" sourceLinked="0"/>
        <c:majorTickMark val="out"/>
        <c:minorTickMark val="none"/>
        <c:tickLblPos val="nextTo"/>
        <c:spPr>
          <a:ln w="6480">
            <a:solidFill>
              <a:srgbClr val="8b8b8b"/>
            </a:solidFill>
            <a:round/>
          </a:ln>
        </c:spPr>
        <c:txPr>
          <a:bodyPr/>
          <a:lstStyle/>
          <a:p>
            <a:pPr>
              <a:defRPr b="0" sz="1000" spc="-1" strike="noStrike">
                <a:solidFill>
                  <a:srgbClr val="000000"/>
                </a:solidFill>
                <a:latin typeface="Corbel"/>
              </a:defRPr>
            </a:pPr>
          </a:p>
        </c:txPr>
        <c:crossAx val="26303117"/>
        <c:crosses val="autoZero"/>
        <c:crossBetween val="between"/>
      </c:valAx>
      <c:spPr>
        <a:noFill/>
        <a:ln w="0">
          <a:noFill/>
        </a:ln>
      </c:spPr>
    </c:plotArea>
    <c:plotVisOnly val="1"/>
    <c:dispBlanksAs val="gap"/>
  </c:chart>
  <c:spPr>
    <a:noFill/>
    <a:ln w="9360">
      <a:solidFill>
        <a:srgbClr val="d9d9d9"/>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en-US" sz="1000" spc="-1" strike="noStrike">
                <a:solidFill>
                  <a:srgbClr val="000000"/>
                </a:solidFill>
                <a:latin typeface="Calibri"/>
              </a:defRPr>
            </a:pPr>
            <a:r>
              <a:rPr b="1" lang="en-US" sz="1000" spc="-1" strike="noStrike">
                <a:solidFill>
                  <a:srgbClr val="000000"/>
                </a:solidFill>
                <a:latin typeface="Calibri"/>
              </a:rPr>
              <a:t>maladies respiratoires chroniques </a:t>
            </a:r>
          </a:p>
        </c:rich>
      </c:tx>
      <c:overlay val="0"/>
      <c:spPr>
        <a:noFill/>
        <a:ln w="0">
          <a:noFill/>
        </a:ln>
      </c:spPr>
    </c:title>
    <c:autoTitleDeleted val="0"/>
    <c:plotArea>
      <c:barChart>
        <c:barDir val="col"/>
        <c:grouping val="clustered"/>
        <c:varyColors val="0"/>
        <c:ser>
          <c:idx val="0"/>
          <c:order val="0"/>
          <c:tx>
            <c:strRef>
              <c:f>label 0</c:f>
              <c:strCache>
                <c:ptCount val="1"/>
                <c:pt idx="0">
                  <c:v>maladies respiratoires chroniques </c:v>
                </c:pt>
              </c:strCache>
            </c:strRef>
          </c:tx>
          <c:spPr>
            <a:solidFill>
              <a:srgbClr val="c0504d"/>
            </a:solidFill>
            <a:ln w="0">
              <a:noFill/>
            </a:ln>
          </c:spPr>
          <c:invertIfNegative val="0"/>
          <c:dLbls>
            <c:numFmt formatCode="0.0%" sourceLinked="0"/>
            <c:txPr>
              <a:bodyPr wrap="square"/>
              <a:lstStyle/>
              <a:p>
                <a:pPr>
                  <a:defRPr b="1" sz="1000" spc="-1" strike="noStrike">
                    <a:solidFill>
                      <a:srgbClr val="ff0000"/>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5"/>
                <c:pt idx="0">
                  <c:v>1</c:v>
                </c:pt>
                <c:pt idx="1">
                  <c:v>2</c:v>
                </c:pt>
                <c:pt idx="2">
                  <c:v>3</c:v>
                </c:pt>
                <c:pt idx="3">
                  <c:v>4</c:v>
                </c:pt>
                <c:pt idx="4">
                  <c:v>5</c:v>
                </c:pt>
              </c:strCache>
            </c:strRef>
          </c:cat>
          <c:val>
            <c:numRef>
              <c:f>0</c:f>
              <c:numCache>
                <c:formatCode>General</c:formatCode>
                <c:ptCount val="5"/>
                <c:pt idx="0">
                  <c:v>0.0569787870503165</c:v>
                </c:pt>
                <c:pt idx="1">
                  <c:v>0.0586535628371547</c:v>
                </c:pt>
                <c:pt idx="2">
                  <c:v>0.0589165149302435</c:v>
                </c:pt>
                <c:pt idx="3">
                  <c:v>0.0618567596713953</c:v>
                </c:pt>
                <c:pt idx="4">
                  <c:v>0.0647553126992953</c:v>
                </c:pt>
              </c:numCache>
            </c:numRef>
          </c:val>
        </c:ser>
        <c:gapWidth val="150"/>
        <c:overlap val="0"/>
        <c:axId val="89302965"/>
        <c:axId val="30497533"/>
      </c:barChart>
      <c:catAx>
        <c:axId val="89302965"/>
        <c:scaling>
          <c:orientation val="minMax"/>
        </c:scaling>
        <c:delete val="0"/>
        <c:axPos val="b"/>
        <c:numFmt formatCode="[$-40C]dd/mm/yyyy" sourceLinked="1"/>
        <c:majorTickMark val="out"/>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30497533"/>
        <c:crosses val="autoZero"/>
        <c:auto val="1"/>
        <c:lblAlgn val="ctr"/>
        <c:lblOffset val="100"/>
        <c:noMultiLvlLbl val="0"/>
      </c:catAx>
      <c:valAx>
        <c:axId val="30497533"/>
        <c:scaling>
          <c:orientation val="minMax"/>
        </c:scaling>
        <c:delete val="0"/>
        <c:axPos val="l"/>
        <c:numFmt formatCode="0.0%" sourceLinked="0"/>
        <c:majorTickMark val="out"/>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89302965"/>
        <c:crosses val="autoZero"/>
        <c:crossBetween val="between"/>
      </c:valAx>
      <c:spPr>
        <a:noFill/>
        <a:ln w="0">
          <a:noFill/>
        </a:ln>
      </c:spPr>
    </c:plotArea>
    <c:plotVisOnly val="1"/>
    <c:dispBlanksAs val="gap"/>
  </c:chart>
  <c:spPr>
    <a:noFill/>
    <a:ln w="9360">
      <a:solidFill>
        <a:srgbClr val="d9d9d9"/>
      </a:solidFill>
      <a:round/>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en-US" sz="1200" spc="-1" strike="noStrike">
                <a:solidFill>
                  <a:srgbClr val="000000"/>
                </a:solidFill>
                <a:latin typeface="Calibri"/>
              </a:defRPr>
            </a:pPr>
            <a:r>
              <a:rPr b="1" lang="en-US" sz="1200" spc="-1" strike="noStrike">
                <a:solidFill>
                  <a:srgbClr val="000000"/>
                </a:solidFill>
                <a:latin typeface="Calibri"/>
              </a:rPr>
              <a:t>maladies cardio vasculaires </a:t>
            </a:r>
          </a:p>
        </c:rich>
      </c:tx>
      <c:overlay val="0"/>
      <c:spPr>
        <a:noFill/>
        <a:ln w="0">
          <a:noFill/>
        </a:ln>
      </c:spPr>
    </c:title>
    <c:autoTitleDeleted val="0"/>
    <c:plotArea>
      <c:barChart>
        <c:barDir val="col"/>
        <c:grouping val="clustered"/>
        <c:varyColors val="0"/>
        <c:ser>
          <c:idx val="0"/>
          <c:order val="0"/>
          <c:tx>
            <c:strRef>
              <c:f>label 0</c:f>
              <c:strCache>
                <c:ptCount val="1"/>
                <c:pt idx="0">
                  <c:v>maladie cardio vasculaires </c:v>
                </c:pt>
              </c:strCache>
            </c:strRef>
          </c:tx>
          <c:spPr>
            <a:solidFill>
              <a:srgbClr val="0fdf37"/>
            </a:solidFill>
            <a:ln w="0">
              <a:noFill/>
            </a:ln>
          </c:spPr>
          <c:invertIfNegative val="0"/>
          <c:dLbls>
            <c:numFmt formatCode="0.0%" sourceLinked="0"/>
            <c:txPr>
              <a:bodyPr wrap="square"/>
              <a:lstStyle/>
              <a:p>
                <a:pPr>
                  <a:defRPr b="1" sz="1000" spc="-1" strike="noStrike">
                    <a:solidFill>
                      <a:srgbClr val="0fdf37"/>
                    </a:solidFill>
                    <a:latin typeface="Calibri"/>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5"/>
                <c:pt idx="0">
                  <c:v>1</c:v>
                </c:pt>
                <c:pt idx="1">
                  <c:v>2</c:v>
                </c:pt>
                <c:pt idx="2">
                  <c:v>3</c:v>
                </c:pt>
                <c:pt idx="3">
                  <c:v>4</c:v>
                </c:pt>
                <c:pt idx="4">
                  <c:v>5</c:v>
                </c:pt>
              </c:strCache>
            </c:strRef>
          </c:cat>
          <c:val>
            <c:numRef>
              <c:f>0</c:f>
              <c:numCache>
                <c:formatCode>General</c:formatCode>
                <c:ptCount val="5"/>
                <c:pt idx="0">
                  <c:v>0.0835956966359342</c:v>
                </c:pt>
                <c:pt idx="1">
                  <c:v>0.0874014271829969</c:v>
                </c:pt>
                <c:pt idx="2">
                  <c:v>0.0898406022869691</c:v>
                </c:pt>
                <c:pt idx="3">
                  <c:v>0.0927461216544585</c:v>
                </c:pt>
                <c:pt idx="4">
                  <c:v>0.0944591018793341</c:v>
                </c:pt>
              </c:numCache>
            </c:numRef>
          </c:val>
        </c:ser>
        <c:gapWidth val="150"/>
        <c:overlap val="0"/>
        <c:axId val="8370314"/>
        <c:axId val="99688351"/>
      </c:barChart>
      <c:catAx>
        <c:axId val="8370314"/>
        <c:scaling>
          <c:orientation val="minMax"/>
        </c:scaling>
        <c:delete val="0"/>
        <c:axPos val="b"/>
        <c:numFmt formatCode="[$-40C]dd/mm/yyyy" sourceLinked="1"/>
        <c:majorTickMark val="out"/>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99688351"/>
        <c:crosses val="autoZero"/>
        <c:auto val="1"/>
        <c:lblAlgn val="ctr"/>
        <c:lblOffset val="100"/>
        <c:noMultiLvlLbl val="0"/>
      </c:catAx>
      <c:valAx>
        <c:axId val="99688351"/>
        <c:scaling>
          <c:orientation val="minMax"/>
        </c:scaling>
        <c:delete val="0"/>
        <c:axPos val="l"/>
        <c:numFmt formatCode="0.0%" sourceLinked="0"/>
        <c:majorTickMark val="out"/>
        <c:minorTickMark val="none"/>
        <c:tickLblPos val="nextTo"/>
        <c:spPr>
          <a:ln w="6480">
            <a:solidFill>
              <a:srgbClr val="8b8b8b"/>
            </a:solidFill>
            <a:round/>
          </a:ln>
        </c:spPr>
        <c:txPr>
          <a:bodyPr/>
          <a:lstStyle/>
          <a:p>
            <a:pPr>
              <a:defRPr b="0" sz="1000" spc="-1" strike="noStrike">
                <a:solidFill>
                  <a:srgbClr val="000000"/>
                </a:solidFill>
                <a:latin typeface="Calibri"/>
              </a:defRPr>
            </a:pPr>
          </a:p>
        </c:txPr>
        <c:crossAx val="8370314"/>
        <c:crosses val="autoZero"/>
        <c:crossBetween val="between"/>
      </c:valAx>
      <c:spPr>
        <a:noFill/>
        <a:ln w="0">
          <a:noFill/>
        </a:ln>
      </c:spPr>
    </c:plotArea>
    <c:plotVisOnly val="1"/>
    <c:dispBlanksAs val="gap"/>
  </c:chart>
  <c:spPr>
    <a:noFill/>
    <a:ln w="9360">
      <a:solidFill>
        <a:srgbClr val="d9d9d9"/>
      </a:solidFill>
      <a:round/>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fr-FR" sz="1600" spc="-1" strike="noStrike">
                <a:solidFill>
                  <a:srgbClr val="808080"/>
                </a:solidFill>
                <a:latin typeface="Cambria"/>
              </a:defRPr>
            </a:pPr>
            <a:r>
              <a:rPr b="1" lang="fr-FR" sz="1600" spc="-1" strike="noStrike">
                <a:solidFill>
                  <a:srgbClr val="808080"/>
                </a:solidFill>
                <a:latin typeface="Cambria"/>
              </a:rPr>
              <a:t>taux de vaccination complète COVID selon l'indice de défavorisation sociale </a:t>
            </a:r>
          </a:p>
        </c:rich>
      </c:tx>
      <c:overlay val="0"/>
      <c:spPr>
        <a:noFill/>
        <a:ln w="0">
          <a:noFill/>
        </a:ln>
      </c:spPr>
    </c:title>
    <c:autoTitleDeleted val="0"/>
    <c:plotArea>
      <c:barChart>
        <c:barDir val="col"/>
        <c:grouping val="clustered"/>
        <c:varyColors val="0"/>
        <c:ser>
          <c:idx val="0"/>
          <c:order val="0"/>
          <c:tx>
            <c:strRef>
              <c:f>label 0</c:f>
              <c:strCache>
                <c:ptCount val="1"/>
                <c:pt idx="0">
                  <c:v>30% les + favorisés </c:v>
                </c:pt>
              </c:strCache>
            </c:strRef>
          </c:tx>
          <c:spPr>
            <a:solidFill>
              <a:srgbClr val="4f81bd"/>
            </a:solidFill>
            <a:ln w="0">
              <a:noFill/>
            </a:ln>
          </c:spPr>
          <c:invertIfNegative val="0"/>
          <c:dLbls>
            <c:numFmt formatCode="0%" sourceLinked="0"/>
            <c:txPr>
              <a:bodyPr wrap="square"/>
              <a:lstStyle/>
              <a:p>
                <a:pPr>
                  <a:defRPr b="0" sz="900" spc="-1" strike="noStrike">
                    <a:solidFill>
                      <a:srgbClr val="1f497d"/>
                    </a:solidFill>
                    <a:latin typeface="Calibr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TOUT_AGE</c:v>
                </c:pt>
              </c:strCache>
            </c:strRef>
          </c:cat>
          <c:val>
            <c:numRef>
              <c:f>0</c:f>
              <c:numCache>
                <c:formatCode>General</c:formatCode>
                <c:ptCount val="1"/>
                <c:pt idx="0">
                  <c:v>0.800117647058824</c:v>
                </c:pt>
              </c:numCache>
            </c:numRef>
          </c:val>
        </c:ser>
        <c:ser>
          <c:idx val="1"/>
          <c:order val="1"/>
          <c:tx>
            <c:strRef>
              <c:f>label 1</c:f>
              <c:strCache>
                <c:ptCount val="1"/>
                <c:pt idx="0">
                  <c:v>30 % les - favorisés</c:v>
                </c:pt>
              </c:strCache>
            </c:strRef>
          </c:tx>
          <c:spPr>
            <a:solidFill>
              <a:srgbClr val="c0504d"/>
            </a:solidFill>
            <a:ln w="0">
              <a:noFill/>
            </a:ln>
          </c:spPr>
          <c:invertIfNegative val="0"/>
          <c:dLbls>
            <c:numFmt formatCode="0%" sourceLinked="0"/>
            <c:txPr>
              <a:bodyPr wrap="square"/>
              <a:lstStyle/>
              <a:p>
                <a:pPr>
                  <a:defRPr b="0" sz="900" spc="-1" strike="noStrike">
                    <a:solidFill>
                      <a:srgbClr val="c0504d"/>
                    </a:solidFill>
                    <a:latin typeface="Calibr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TOUT_AGE</c:v>
                </c:pt>
              </c:strCache>
            </c:strRef>
          </c:cat>
          <c:val>
            <c:numRef>
              <c:f>1</c:f>
              <c:numCache>
                <c:formatCode>General</c:formatCode>
                <c:ptCount val="1"/>
                <c:pt idx="0">
                  <c:v>0.761222222222222</c:v>
                </c:pt>
              </c:numCache>
            </c:numRef>
          </c:val>
        </c:ser>
        <c:gapWidth val="267"/>
        <c:overlap val="-43"/>
        <c:axId val="16721947"/>
        <c:axId val="69025521"/>
      </c:barChart>
      <c:catAx>
        <c:axId val="16721947"/>
        <c:scaling>
          <c:orientation val="minMax"/>
        </c:scaling>
        <c:delete val="0"/>
        <c:axPos val="b"/>
        <c:majorGridlines>
          <c:spPr>
            <a:ln w="9360">
              <a:solidFill>
                <a:srgbClr val="d9d9d9"/>
              </a:solidFill>
              <a:round/>
            </a:ln>
          </c:spPr>
        </c:majorGridlines>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Calibri"/>
              </a:defRPr>
            </a:pPr>
          </a:p>
        </c:txPr>
        <c:crossAx val="69025521"/>
        <c:crosses val="autoZero"/>
        <c:auto val="1"/>
        <c:lblAlgn val="ctr"/>
        <c:lblOffset val="100"/>
        <c:noMultiLvlLbl val="0"/>
      </c:catAx>
      <c:valAx>
        <c:axId val="69025521"/>
        <c:scaling>
          <c:orientation val="minMax"/>
        </c:scaling>
        <c:delete val="0"/>
        <c:axPos val="l"/>
        <c:majorGridlines>
          <c:spPr>
            <a:ln w="9360">
              <a:solidFill>
                <a:srgbClr val="d9d9d9"/>
              </a:solidFill>
              <a:round/>
            </a:ln>
          </c:spPr>
        </c:majorGridlines>
        <c:numFmt formatCode="0%" sourceLinked="0"/>
        <c:majorTickMark val="none"/>
        <c:minorTickMark val="none"/>
        <c:tickLblPos val="nextTo"/>
        <c:spPr>
          <a:ln w="6480">
            <a:noFill/>
          </a:ln>
        </c:spPr>
        <c:txPr>
          <a:bodyPr/>
          <a:lstStyle/>
          <a:p>
            <a:pPr>
              <a:defRPr b="0" sz="900" spc="-1" strike="noStrike">
                <a:solidFill>
                  <a:srgbClr val="595959"/>
                </a:solidFill>
                <a:latin typeface="Calibri"/>
              </a:defRPr>
            </a:pPr>
          </a:p>
        </c:txPr>
        <c:crossAx val="16721947"/>
        <c:crosses val="autoZero"/>
        <c:crossBetween val="between"/>
      </c:valAx>
      <c:spPr>
        <a:pattFill prst="ltDnDiag">
          <a:fgClr>
            <a:srgbClr val="d9d9d9"/>
          </a:fgClr>
          <a:bgClr>
            <a:srgbClr val="ffffff"/>
          </a:bgClr>
        </a:pattFill>
        <a:ln w="0">
          <a:noFill/>
        </a:ln>
      </c:spPr>
    </c:plotArea>
    <c:legend>
      <c:legendPos val="r"/>
      <c:overlay val="0"/>
      <c:spPr>
        <a:noFill/>
        <a:ln w="0">
          <a:noFill/>
        </a:ln>
      </c:spPr>
      <c:txPr>
        <a:bodyPr/>
        <a:lstStyle/>
        <a:p>
          <a:pPr>
            <a:defRPr b="0" sz="900" spc="-1" strike="noStrike">
              <a:solidFill>
                <a:srgbClr val="595959"/>
              </a:solidFill>
              <a:latin typeface="Calibri"/>
            </a:defRPr>
          </a:pPr>
        </a:p>
      </c:txPr>
    </c:legend>
    <c:plotVisOnly val="1"/>
    <c:dispBlanksAs val="gap"/>
  </c:chart>
  <c:spPr>
    <a:solidFill>
      <a:srgbClr val="ffffff"/>
    </a:solidFill>
    <a:ln w="9360">
      <a:solidFill>
        <a:srgbClr val="d9d9d9"/>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2D3C11A0-2571-4597-8F89-BB184F42E319}" type="datetime">
              <a:rPr b="0" lang="fr-FR" sz="1200" spc="-1" strike="noStrike">
                <a:solidFill>
                  <a:srgbClr val="8b8b8b"/>
                </a:solidFill>
                <a:latin typeface="Calibri"/>
              </a:rPr>
              <a:t>09/02/2022</a:t>
            </a:fld>
            <a:endParaRPr b="0" lang="fr-FR"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D562A41-1C1E-44F4-ABAE-DA08801B05DC}"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Modifier les styles du texte du masque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10CBB56F-3997-4B4F-A671-602BFFCA11EA}" type="datetime">
              <a:rPr b="0" lang="fr-FR" sz="1200" spc="-1" strike="noStrike">
                <a:solidFill>
                  <a:srgbClr val="8b8b8b"/>
                </a:solidFill>
                <a:latin typeface="Calibri"/>
              </a:rPr>
              <a:t>09/02/2022</a:t>
            </a:fld>
            <a:endParaRPr b="0" lang="fr-FR"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5D71DAC1-CBA3-4004-A29B-032EFF63AA20}"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chart" Target="../charts/chart3.xml"/><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chart" Target="../charts/chart4.xml"/><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itre 1"/>
          <p:cNvSpPr txBox="1"/>
          <p:nvPr/>
        </p:nvSpPr>
        <p:spPr>
          <a:xfrm>
            <a:off x="1641600" y="2236680"/>
            <a:ext cx="9355680" cy="2091960"/>
          </a:xfrm>
          <a:prstGeom prst="rect">
            <a:avLst/>
          </a:prstGeom>
          <a:noFill/>
          <a:ln w="0">
            <a:noFill/>
          </a:ln>
        </p:spPr>
        <p:txBody>
          <a:bodyPr anchor="b">
            <a:noAutofit/>
          </a:bodyPr>
          <a:p>
            <a:pPr algn="ctr">
              <a:lnSpc>
                <a:spcPct val="90000"/>
              </a:lnSpc>
            </a:pPr>
            <a:r>
              <a:rPr b="1" lang="fr-FR" sz="2800" spc="-1" strike="noStrike">
                <a:solidFill>
                  <a:srgbClr val="44546a"/>
                </a:solidFill>
                <a:latin typeface="Arial"/>
              </a:rPr>
              <a:t>Les focus sur les inégalités sociales de santé en région </a:t>
            </a:r>
            <a:br/>
            <a:br/>
            <a:br/>
            <a:r>
              <a:rPr b="1" i="1" lang="fr-FR" sz="2800" spc="-1" strike="noStrike">
                <a:solidFill>
                  <a:srgbClr val="ffffff"/>
                </a:solidFill>
                <a:latin typeface="Arial"/>
              </a:rPr>
              <a:t>   </a:t>
            </a:r>
            <a:endParaRPr b="0" lang="fr-FR" sz="2800" spc="-1" strike="noStrike">
              <a:solidFill>
                <a:srgbClr val="000000"/>
              </a:solidFill>
              <a:latin typeface="Calibri"/>
            </a:endParaRPr>
          </a:p>
        </p:txBody>
      </p:sp>
      <p:pic>
        <p:nvPicPr>
          <p:cNvPr id="83" name="Picture 2" descr=""/>
          <p:cNvPicPr/>
          <p:nvPr/>
        </p:nvPicPr>
        <p:blipFill>
          <a:blip r:embed="rId1"/>
          <a:stretch/>
        </p:blipFill>
        <p:spPr>
          <a:xfrm>
            <a:off x="7464240" y="564840"/>
            <a:ext cx="2249640" cy="1151640"/>
          </a:xfrm>
          <a:prstGeom prst="rect">
            <a:avLst/>
          </a:prstGeom>
          <a:ln w="0">
            <a:noFill/>
          </a:ln>
        </p:spPr>
      </p:pic>
      <p:pic>
        <p:nvPicPr>
          <p:cNvPr id="84" name="Image 2" descr=""/>
          <p:cNvPicPr/>
          <p:nvPr/>
        </p:nvPicPr>
        <p:blipFill>
          <a:blip r:embed="rId2"/>
          <a:stretch/>
        </p:blipFill>
        <p:spPr>
          <a:xfrm>
            <a:off x="1212480" y="265320"/>
            <a:ext cx="2238120" cy="1971360"/>
          </a:xfrm>
          <a:prstGeom prst="rect">
            <a:avLst/>
          </a:prstGeom>
          <a:ln w="0">
            <a:noFill/>
          </a:ln>
        </p:spPr>
      </p:pic>
      <p:sp>
        <p:nvSpPr>
          <p:cNvPr id="85" name="ZoneTexte 4"/>
          <p:cNvSpPr/>
          <p:nvPr/>
        </p:nvSpPr>
        <p:spPr>
          <a:xfrm flipH="1">
            <a:off x="3651840" y="3503880"/>
            <a:ext cx="533592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92d050"/>
                </a:solidFill>
                <a:latin typeface="Calibri"/>
              </a:rPr>
              <a:t>Conférence régionale des acteurs sur la pauvreté</a:t>
            </a:r>
            <a:endParaRPr b="0" lang="fr-FR" sz="1800" spc="-1" strike="noStrike">
              <a:latin typeface="Arial"/>
            </a:endParaRPr>
          </a:p>
          <a:p>
            <a:pPr algn="ctr">
              <a:lnSpc>
                <a:spcPct val="100000"/>
              </a:lnSpc>
            </a:pPr>
            <a:r>
              <a:rPr b="1" lang="fr-FR" sz="1800" spc="-1" strike="noStrike">
                <a:solidFill>
                  <a:srgbClr val="92d050"/>
                </a:solidFill>
                <a:latin typeface="Calibri"/>
              </a:rPr>
              <a:t>Le 09 Février 2022   </a:t>
            </a:r>
            <a:endParaRPr b="0" lang="fr-FR" sz="1800" spc="-1" strike="noStrike">
              <a:latin typeface="Arial"/>
            </a:endParaRPr>
          </a:p>
        </p:txBody>
      </p:sp>
      <p:sp>
        <p:nvSpPr>
          <p:cNvPr id="86" name="ZoneTexte 5"/>
          <p:cNvSpPr/>
          <p:nvPr/>
        </p:nvSpPr>
        <p:spPr>
          <a:xfrm flipH="1">
            <a:off x="1821600" y="4857480"/>
            <a:ext cx="8692920" cy="1461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44546a"/>
                </a:solidFill>
                <a:latin typeface="Calibri"/>
              </a:rPr>
              <a:t>Jean-Luc FOSSARD – Statisticien (ARS NORMANDIE)</a:t>
            </a:r>
            <a:endParaRPr b="0" lang="fr-FR" sz="1800" spc="-1" strike="noStrike">
              <a:latin typeface="Arial"/>
            </a:endParaRPr>
          </a:p>
          <a:p>
            <a:pPr algn="ctr">
              <a:lnSpc>
                <a:spcPct val="100000"/>
              </a:lnSpc>
            </a:pPr>
            <a:r>
              <a:rPr b="0" lang="fr-FR" sz="1800" spc="-1" strike="noStrike">
                <a:solidFill>
                  <a:srgbClr val="44546a"/>
                </a:solidFill>
                <a:latin typeface="Calibri"/>
              </a:rPr>
              <a:t>Céline LEROY – chargée d’études statistiques (ARS NORMANDIE) </a:t>
            </a:r>
            <a:endParaRPr b="0" lang="fr-FR" sz="1800" spc="-1" strike="noStrike">
              <a:latin typeface="Arial"/>
            </a:endParaRPr>
          </a:p>
          <a:p>
            <a:pPr algn="ctr">
              <a:lnSpc>
                <a:spcPct val="100000"/>
              </a:lnSpc>
            </a:pPr>
            <a:r>
              <a:rPr b="0" lang="fr-FR" sz="1800" spc="-1" strike="noStrike">
                <a:solidFill>
                  <a:srgbClr val="44546a"/>
                </a:solidFill>
                <a:latin typeface="Calibri"/>
              </a:rPr>
              <a:t>Christelle GOUGEON - Responsable du pôle prévention promotion de la santé / direction de la santé publique (ARS NORMANDIE)</a:t>
            </a:r>
            <a:endParaRPr b="0" lang="fr-FR" sz="1800" spc="-1" strike="noStrike">
              <a:latin typeface="Arial"/>
            </a:endParaRPr>
          </a:p>
          <a:p>
            <a:pPr>
              <a:lnSpc>
                <a:spcPct val="100000"/>
              </a:lnSpc>
            </a:pPr>
            <a:r>
              <a:rPr b="0" lang="fr-FR" sz="1800" spc="-1" strike="noStrike">
                <a:solidFill>
                  <a:srgbClr val="000000"/>
                </a:solidFill>
                <a:latin typeface="Calibri"/>
              </a:rPr>
              <a: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itre 1"/>
          <p:cNvSpPr txBox="1"/>
          <p:nvPr/>
        </p:nvSpPr>
        <p:spPr>
          <a:xfrm>
            <a:off x="363960" y="303120"/>
            <a:ext cx="11292120" cy="531000"/>
          </a:xfrm>
          <a:prstGeom prst="rect">
            <a:avLst/>
          </a:prstGeom>
          <a:noFill/>
          <a:ln w="0">
            <a:noFill/>
          </a:ln>
        </p:spPr>
        <p:txBody>
          <a:bodyPr anchor="ctr">
            <a:normAutofit fontScale="63000"/>
          </a:bodyPr>
          <a:p>
            <a:pPr>
              <a:lnSpc>
                <a:spcPct val="90000"/>
              </a:lnSpc>
            </a:pPr>
            <a:r>
              <a:rPr b="1" lang="fr-FR" sz="2200" spc="-1" strike="noStrike">
                <a:solidFill>
                  <a:srgbClr val="1f497d"/>
                </a:solidFill>
                <a:latin typeface="Cambria"/>
              </a:rPr>
              <a:t>Santé mentale et usages de médicaments psychotropes selon le milieu social et la situation scolaire à 17 ans en 2017</a:t>
            </a:r>
            <a:endParaRPr b="0" lang="fr-FR" sz="2200" spc="-1" strike="noStrike">
              <a:solidFill>
                <a:srgbClr val="000000"/>
              </a:solidFill>
              <a:latin typeface="Calibri"/>
            </a:endParaRPr>
          </a:p>
        </p:txBody>
      </p:sp>
      <p:sp>
        <p:nvSpPr>
          <p:cNvPr id="142" name="ZoneTexte 4"/>
          <p:cNvSpPr/>
          <p:nvPr/>
        </p:nvSpPr>
        <p:spPr>
          <a:xfrm>
            <a:off x="434880" y="4341240"/>
            <a:ext cx="1102572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Les tentatives de suicide suivent aussi un gradient social : 2 % des adolescents de milieu favorisé déclarent une tentative de suicide au cours de leur vie, contre 5 % de ceux de milieu défavorisé. Il en est de même pour les signes anxiodépressifs. </a:t>
            </a:r>
            <a:endParaRPr b="0" lang="fr-FR" sz="1800" spc="-1" strike="noStrike">
              <a:latin typeface="Arial"/>
            </a:endParaRPr>
          </a:p>
          <a:p>
            <a:pPr>
              <a:lnSpc>
                <a:spcPct val="100000"/>
              </a:lnSpc>
            </a:pPr>
            <a:r>
              <a:rPr b="0" lang="fr-FR" sz="1800" spc="-1" strike="noStrike">
                <a:solidFill>
                  <a:srgbClr val="000000"/>
                </a:solidFill>
                <a:latin typeface="Calibri"/>
              </a:rPr>
              <a:t>Pour les pensées suicidaires, la répartition entre milieux sociaux est égale dans la population (5 %). </a:t>
            </a:r>
            <a:endParaRPr b="0" lang="fr-FR" sz="1800" spc="-1" strike="noStrike">
              <a:latin typeface="Arial"/>
            </a:endParaRPr>
          </a:p>
          <a:p>
            <a:pPr>
              <a:lnSpc>
                <a:spcPct val="100000"/>
              </a:lnSpc>
            </a:pPr>
            <a:r>
              <a:rPr b="0" lang="fr-FR" sz="1800" spc="-1" strike="noStrike">
                <a:solidFill>
                  <a:srgbClr val="000000"/>
                </a:solidFill>
                <a:latin typeface="Calibri"/>
              </a:rPr>
              <a:t>Les différences sont aussi moins marquées pour les prises de médicaments psychotropes. </a:t>
            </a:r>
            <a:endParaRPr b="0" lang="fr-FR" sz="1800" spc="-1" strike="noStrike">
              <a:latin typeface="Arial"/>
            </a:endParaRPr>
          </a:p>
          <a:p>
            <a:pPr>
              <a:lnSpc>
                <a:spcPct val="100000"/>
              </a:lnSpc>
            </a:pPr>
            <a:r>
              <a:rPr b="0" lang="fr-FR" sz="1800" spc="-1" strike="noStrike">
                <a:solidFill>
                  <a:srgbClr val="000000"/>
                </a:solidFill>
                <a:latin typeface="Calibri"/>
              </a:rPr>
              <a:t>La prise de tranquillisants et de psychostimulants apparaît un peu plus fréquente dans les milieux aisés.</a:t>
            </a:r>
            <a:endParaRPr b="0" lang="fr-FR" sz="1800" spc="-1" strike="noStrike">
              <a:latin typeface="Arial"/>
            </a:endParaRPr>
          </a:p>
        </p:txBody>
      </p:sp>
      <p:pic>
        <p:nvPicPr>
          <p:cNvPr id="143" name="Picture 3" descr=""/>
          <p:cNvPicPr/>
          <p:nvPr/>
        </p:nvPicPr>
        <p:blipFill>
          <a:blip r:embed="rId1"/>
          <a:stretch/>
        </p:blipFill>
        <p:spPr>
          <a:xfrm>
            <a:off x="636840" y="917280"/>
            <a:ext cx="8023680" cy="3344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itre 1"/>
          <p:cNvSpPr txBox="1"/>
          <p:nvPr/>
        </p:nvSpPr>
        <p:spPr>
          <a:xfrm>
            <a:off x="218520" y="151560"/>
            <a:ext cx="9512280" cy="647640"/>
          </a:xfrm>
          <a:prstGeom prst="rect">
            <a:avLst/>
          </a:prstGeom>
          <a:noFill/>
          <a:ln w="0">
            <a:noFill/>
          </a:ln>
        </p:spPr>
        <p:txBody>
          <a:bodyPr anchor="ctr">
            <a:noAutofit/>
          </a:bodyPr>
          <a:p>
            <a:pPr>
              <a:lnSpc>
                <a:spcPct val="90000"/>
              </a:lnSpc>
            </a:pPr>
            <a:r>
              <a:rPr b="1" lang="fr-FR" sz="3600" spc="-1" strike="noStrike">
                <a:solidFill>
                  <a:srgbClr val="1f497d"/>
                </a:solidFill>
                <a:latin typeface="Cambria"/>
              </a:rPr>
              <a:t>Repérage des ISTS : Priorisation des territoires</a:t>
            </a:r>
            <a:endParaRPr b="0" lang="fr-FR" sz="3600" spc="-1" strike="noStrike">
              <a:solidFill>
                <a:srgbClr val="000000"/>
              </a:solidFill>
              <a:latin typeface="Calibri"/>
            </a:endParaRPr>
          </a:p>
        </p:txBody>
      </p:sp>
      <p:sp>
        <p:nvSpPr>
          <p:cNvPr id="145" name="Espace réservé du contenu 2"/>
          <p:cNvSpPr txBox="1"/>
          <p:nvPr/>
        </p:nvSpPr>
        <p:spPr>
          <a:xfrm>
            <a:off x="1919520" y="2277000"/>
            <a:ext cx="8229240" cy="3733560"/>
          </a:xfrm>
          <a:prstGeom prst="rect">
            <a:avLst/>
          </a:prstGeom>
          <a:noFill/>
          <a:ln w="0">
            <a:noFill/>
          </a:ln>
        </p:spPr>
        <p:txBody>
          <a:bodyPr>
            <a:normAutofit fontScale="91000"/>
          </a:bodyPr>
          <a:p>
            <a:pPr algn="just">
              <a:lnSpc>
                <a:spcPct val="90000"/>
              </a:lnSpc>
              <a:spcBef>
                <a:spcPts val="1001"/>
              </a:spcBef>
              <a:tabLst>
                <a:tab algn="l" pos="0"/>
              </a:tabLst>
            </a:pPr>
            <a:r>
              <a:rPr b="1" lang="fr-FR" sz="2000" spc="-1" strike="noStrike">
                <a:solidFill>
                  <a:srgbClr val="1f497d"/>
                </a:solidFill>
                <a:latin typeface="Wingdings"/>
              </a:rPr>
              <a:t></a:t>
            </a:r>
            <a:r>
              <a:rPr b="1" lang="fr-FR" sz="2000" spc="-1" strike="noStrike">
                <a:solidFill>
                  <a:srgbClr val="1f497d"/>
                </a:solidFill>
                <a:latin typeface="Calibri"/>
              </a:rPr>
              <a:t> </a:t>
            </a:r>
            <a:r>
              <a:rPr b="1" lang="fr-FR" sz="2000" spc="-1" strike="noStrike">
                <a:solidFill>
                  <a:srgbClr val="1f497d"/>
                </a:solidFill>
                <a:latin typeface="Calibri"/>
              </a:rPr>
              <a:t>Le taux de mortalité prématurée</a:t>
            </a:r>
            <a:endParaRPr b="0" lang="fr-FR" sz="2000" spc="-1" strike="noStrike">
              <a:solidFill>
                <a:srgbClr val="000000"/>
              </a:solidFill>
              <a:latin typeface="Calibri"/>
            </a:endParaRPr>
          </a:p>
          <a:p>
            <a:pPr algn="just">
              <a:lnSpc>
                <a:spcPct val="90000"/>
              </a:lnSpc>
              <a:spcBef>
                <a:spcPts val="1001"/>
              </a:spcBef>
              <a:tabLst>
                <a:tab algn="l" pos="0"/>
              </a:tabLst>
            </a:pPr>
            <a:r>
              <a:rPr b="0" lang="fr-FR" sz="1800" spc="-1" strike="noStrike">
                <a:solidFill>
                  <a:srgbClr val="000000"/>
                </a:solidFill>
                <a:latin typeface="Calibri"/>
              </a:rPr>
              <a:t>-Décès d'individus âgés de moins de 65 ans</a:t>
            </a:r>
            <a:endParaRPr b="0" lang="fr-FR" sz="1800" spc="-1" strike="noStrike">
              <a:solidFill>
                <a:srgbClr val="000000"/>
              </a:solidFill>
              <a:latin typeface="Calibri"/>
            </a:endParaRPr>
          </a:p>
          <a:p>
            <a:pPr algn="just">
              <a:lnSpc>
                <a:spcPct val="90000"/>
              </a:lnSpc>
              <a:spcBef>
                <a:spcPts val="1001"/>
              </a:spcBef>
              <a:tabLst>
                <a:tab algn="l" pos="0"/>
              </a:tabLst>
            </a:pPr>
            <a:r>
              <a:rPr b="0" lang="fr-FR" sz="1800" spc="-1" strike="noStrike">
                <a:solidFill>
                  <a:srgbClr val="000000"/>
                </a:solidFill>
                <a:latin typeface="Calibri"/>
              </a:rPr>
              <a:t>-Décès considérés comme évitable qui auraient pu être prévenus par des actions adaptées. </a:t>
            </a:r>
            <a:r>
              <a:rPr b="0" i="1" lang="fr-FR" sz="1500" spc="-1" strike="noStrike">
                <a:solidFill>
                  <a:srgbClr val="000000"/>
                </a:solidFill>
                <a:latin typeface="Calibri"/>
              </a:rPr>
              <a:t>Par exemple, pour la mortalité prématurée liée au cancer, des actions sur les facteurs de risque (notamment le tabac et l’alcool), sur le dépistage et sur la prise en charge du cancer à un stade plus précoce seraient susceptibles de limiter la mortalité prématurée. </a:t>
            </a:r>
            <a:endParaRPr b="0" lang="fr-FR" sz="1500" spc="-1" strike="noStrike">
              <a:solidFill>
                <a:srgbClr val="000000"/>
              </a:solidFill>
              <a:latin typeface="Calibri"/>
            </a:endParaRPr>
          </a:p>
          <a:p>
            <a:pPr algn="just">
              <a:lnSpc>
                <a:spcPct val="90000"/>
              </a:lnSpc>
              <a:spcBef>
                <a:spcPts val="1001"/>
              </a:spcBef>
              <a:tabLst>
                <a:tab algn="l" pos="0"/>
              </a:tabLst>
            </a:pPr>
            <a:endParaRPr b="0" lang="fr-FR" sz="1500" spc="-1" strike="noStrike">
              <a:solidFill>
                <a:srgbClr val="000000"/>
              </a:solidFill>
              <a:latin typeface="Calibri"/>
            </a:endParaRPr>
          </a:p>
          <a:p>
            <a:pPr algn="just">
              <a:lnSpc>
                <a:spcPct val="90000"/>
              </a:lnSpc>
              <a:spcBef>
                <a:spcPts val="1001"/>
              </a:spcBef>
              <a:tabLst>
                <a:tab algn="l" pos="0"/>
              </a:tabLst>
            </a:pPr>
            <a:r>
              <a:rPr b="1" lang="fr-FR" sz="2000" spc="-1" strike="noStrike">
                <a:solidFill>
                  <a:srgbClr val="1f497d"/>
                </a:solidFill>
                <a:latin typeface="Wingdings"/>
              </a:rPr>
              <a:t></a:t>
            </a:r>
            <a:r>
              <a:rPr b="1" lang="fr-FR" sz="2000" spc="-1" strike="noStrike">
                <a:solidFill>
                  <a:srgbClr val="1f497d"/>
                </a:solidFill>
                <a:latin typeface="Calibri"/>
              </a:rPr>
              <a:t> </a:t>
            </a:r>
            <a:r>
              <a:rPr b="1" lang="fr-FR" sz="2000" spc="-1" strike="noStrike">
                <a:solidFill>
                  <a:srgbClr val="1f497d"/>
                </a:solidFill>
                <a:latin typeface="Calibri"/>
              </a:rPr>
              <a:t>L’indicateur de défavorisation : l’European Deprivation Index (EDI)</a:t>
            </a:r>
            <a:endParaRPr b="0" lang="fr-FR" sz="2000" spc="-1" strike="noStrike">
              <a:solidFill>
                <a:srgbClr val="000000"/>
              </a:solidFill>
              <a:latin typeface="Calibri"/>
            </a:endParaRPr>
          </a:p>
          <a:p>
            <a:pPr algn="just">
              <a:lnSpc>
                <a:spcPct val="90000"/>
              </a:lnSpc>
              <a:spcBef>
                <a:spcPts val="1001"/>
              </a:spcBef>
              <a:tabLst>
                <a:tab algn="l" pos="0"/>
              </a:tabLst>
            </a:pPr>
            <a:r>
              <a:rPr b="0" lang="fr-FR" sz="1800" spc="-1" strike="noStrike">
                <a:solidFill>
                  <a:srgbClr val="000000"/>
                </a:solidFill>
                <a:latin typeface="Calibri"/>
              </a:rPr>
              <a:t>-Disponible au niveau de l’IRIS</a:t>
            </a:r>
            <a:endParaRPr b="0" lang="fr-FR" sz="1800" spc="-1" strike="noStrike">
              <a:solidFill>
                <a:srgbClr val="000000"/>
              </a:solidFill>
              <a:latin typeface="Calibri"/>
            </a:endParaRPr>
          </a:p>
          <a:p>
            <a:pPr algn="just">
              <a:lnSpc>
                <a:spcPct val="90000"/>
              </a:lnSpc>
              <a:spcBef>
                <a:spcPts val="1001"/>
              </a:spcBef>
              <a:tabLst>
                <a:tab algn="l" pos="0"/>
              </a:tabLst>
            </a:pPr>
            <a:r>
              <a:rPr b="0" lang="fr-FR" sz="1800" spc="-1" strike="noStrike">
                <a:solidFill>
                  <a:srgbClr val="000000"/>
                </a:solidFill>
                <a:latin typeface="Calibri"/>
              </a:rPr>
              <a:t>-Pour la France, l’EDI est constitué des indicateurs pondérés suivants : logements surpeuplés, chauffage, pop nationalité étrangère, voiture, ouvriers non qualifiés/agricole, familles monoparentale, ménages de ≥6, niveau d’éducation, chômage, non propriétaire).</a:t>
            </a:r>
            <a:endParaRPr b="0" lang="fr-FR" sz="1800" spc="-1" strike="noStrike">
              <a:solidFill>
                <a:srgbClr val="000000"/>
              </a:solidFill>
              <a:latin typeface="Calibri"/>
            </a:endParaRPr>
          </a:p>
          <a:p>
            <a:pPr algn="just">
              <a:lnSpc>
                <a:spcPct val="90000"/>
              </a:lnSpc>
              <a:spcBef>
                <a:spcPts val="1001"/>
              </a:spcBef>
              <a:tabLst>
                <a:tab algn="l" pos="0"/>
              </a:tabLst>
            </a:pPr>
            <a:r>
              <a:rPr b="0" lang="fr-FR" sz="1800" spc="-1" strike="noStrike">
                <a:solidFill>
                  <a:srgbClr val="000000"/>
                </a:solidFill>
                <a:latin typeface="Calibri"/>
              </a:rPr>
              <a:t>L’EDI est issu de travaux développés en France par l’équipe de l’INSERM de Caen.</a:t>
            </a:r>
            <a:endParaRPr b="0" lang="fr-FR" sz="1800" spc="-1" strike="noStrike">
              <a:solidFill>
                <a:srgbClr val="000000"/>
              </a:solidFill>
              <a:latin typeface="Calibri"/>
            </a:endParaRPr>
          </a:p>
        </p:txBody>
      </p:sp>
      <p:sp>
        <p:nvSpPr>
          <p:cNvPr id="146" name="ZoneTexte 3"/>
          <p:cNvSpPr/>
          <p:nvPr/>
        </p:nvSpPr>
        <p:spPr>
          <a:xfrm>
            <a:off x="1024920" y="1076400"/>
            <a:ext cx="59763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9bbb59"/>
                </a:solidFill>
                <a:latin typeface="Calibri"/>
              </a:rPr>
              <a:t>Priorisation à partir de deux indicateurs  :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Image 3" descr=""/>
          <p:cNvPicPr/>
          <p:nvPr/>
        </p:nvPicPr>
        <p:blipFill>
          <a:blip r:embed="rId1"/>
          <a:stretch/>
        </p:blipFill>
        <p:spPr>
          <a:xfrm>
            <a:off x="1847520" y="837720"/>
            <a:ext cx="8496720" cy="5764680"/>
          </a:xfrm>
          <a:prstGeom prst="rect">
            <a:avLst/>
          </a:prstGeom>
          <a:ln w="0">
            <a:noFill/>
          </a:ln>
        </p:spPr>
      </p:pic>
      <p:sp>
        <p:nvSpPr>
          <p:cNvPr id="148" name="Rectangle 12"/>
          <p:cNvSpPr/>
          <p:nvPr/>
        </p:nvSpPr>
        <p:spPr>
          <a:xfrm>
            <a:off x="3647880" y="837720"/>
            <a:ext cx="1367640" cy="2518920"/>
          </a:xfrm>
          <a:prstGeom prst="rect">
            <a:avLst/>
          </a:prstGeom>
          <a:noFill/>
          <a:ln>
            <a:solidFill>
              <a:srgbClr val="4f81bd">
                <a:lumMod val="60000"/>
                <a:lumOff val="40000"/>
              </a:srgbClr>
            </a:solidFill>
          </a:ln>
        </p:spPr>
        <p:style>
          <a:lnRef idx="2">
            <a:schemeClr val="accent6"/>
          </a:lnRef>
          <a:fillRef idx="1">
            <a:schemeClr val="lt1"/>
          </a:fillRef>
          <a:effectRef idx="0">
            <a:schemeClr val="accent6"/>
          </a:effectRef>
          <a:fontRef idx="minor"/>
        </p:style>
      </p:sp>
      <p:sp>
        <p:nvSpPr>
          <p:cNvPr id="149" name="Rectangle 11"/>
          <p:cNvSpPr/>
          <p:nvPr/>
        </p:nvSpPr>
        <p:spPr>
          <a:xfrm>
            <a:off x="5087880" y="3501000"/>
            <a:ext cx="4752000" cy="1754280"/>
          </a:xfrm>
          <a:prstGeom prst="rect">
            <a:avLst/>
          </a:prstGeom>
          <a:noFill/>
          <a:ln>
            <a:solidFill>
              <a:srgbClr val="4f81bd">
                <a:lumMod val="60000"/>
                <a:lumOff val="40000"/>
              </a:srgbClr>
            </a:solidFill>
          </a:ln>
        </p:spPr>
        <p:style>
          <a:lnRef idx="2">
            <a:schemeClr val="accent6"/>
          </a:lnRef>
          <a:fillRef idx="1">
            <a:schemeClr val="lt1"/>
          </a:fillRef>
          <a:effectRef idx="0">
            <a:schemeClr val="accent6"/>
          </a:effectRef>
          <a:fontRef idx="minor"/>
        </p:style>
      </p:sp>
      <p:sp>
        <p:nvSpPr>
          <p:cNvPr id="150" name="Rectangle 13"/>
          <p:cNvSpPr/>
          <p:nvPr/>
        </p:nvSpPr>
        <p:spPr>
          <a:xfrm>
            <a:off x="5087880" y="837720"/>
            <a:ext cx="4752000" cy="2518920"/>
          </a:xfrm>
          <a:prstGeom prst="rect">
            <a:avLst/>
          </a:prstGeom>
          <a:noFill/>
          <a:ln>
            <a:solidFill>
              <a:srgbClr val="4f81bd"/>
            </a:solidFill>
          </a:ln>
        </p:spPr>
        <p:style>
          <a:lnRef idx="2">
            <a:schemeClr val="accent6"/>
          </a:lnRef>
          <a:fillRef idx="1">
            <a:schemeClr val="lt1"/>
          </a:fillRef>
          <a:effectRef idx="0">
            <a:schemeClr val="accent6"/>
          </a:effectRef>
          <a:fontRef idx="minor"/>
        </p:style>
      </p:sp>
      <p:sp>
        <p:nvSpPr>
          <p:cNvPr id="151" name="Titre 1"/>
          <p:cNvSpPr txBox="1"/>
          <p:nvPr/>
        </p:nvSpPr>
        <p:spPr>
          <a:xfrm>
            <a:off x="1908720" y="188640"/>
            <a:ext cx="8470800" cy="503640"/>
          </a:xfrm>
          <a:prstGeom prst="rect">
            <a:avLst/>
          </a:prstGeom>
          <a:noFill/>
          <a:ln w="0">
            <a:noFill/>
          </a:ln>
        </p:spPr>
        <p:txBody>
          <a:bodyPr anchor="ctr">
            <a:noAutofit/>
          </a:bodyPr>
          <a:p>
            <a:pPr>
              <a:lnSpc>
                <a:spcPct val="90000"/>
              </a:lnSpc>
            </a:pPr>
            <a:r>
              <a:rPr b="1" lang="fr-FR" sz="2000" spc="-1" strike="noStrike">
                <a:solidFill>
                  <a:srgbClr val="1f497d"/>
                </a:solidFill>
                <a:latin typeface="Cambria"/>
              </a:rPr>
              <a:t>Ciblage des territoires au regard de </a:t>
            </a:r>
            <a:br/>
            <a:r>
              <a:rPr b="1" lang="fr-FR" sz="2000" spc="-1" strike="noStrike">
                <a:solidFill>
                  <a:srgbClr val="1f497d"/>
                </a:solidFill>
                <a:latin typeface="Cambria"/>
              </a:rPr>
              <a:t>la mortalité prématurée et de la défavorisation</a:t>
            </a:r>
            <a:endParaRPr b="0" lang="fr-FR" sz="2000" spc="-1" strike="noStrike">
              <a:solidFill>
                <a:srgbClr val="000000"/>
              </a:solidFill>
              <a:latin typeface="Calibri"/>
            </a:endParaRPr>
          </a:p>
        </p:txBody>
      </p:sp>
      <p:sp>
        <p:nvSpPr>
          <p:cNvPr id="152" name="Ellipse 14"/>
          <p:cNvSpPr/>
          <p:nvPr/>
        </p:nvSpPr>
        <p:spPr>
          <a:xfrm>
            <a:off x="9576720" y="197496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53" name="Ellipse 15"/>
          <p:cNvSpPr/>
          <p:nvPr/>
        </p:nvSpPr>
        <p:spPr>
          <a:xfrm>
            <a:off x="6698880" y="160704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54" name="Ellipse 16"/>
          <p:cNvSpPr/>
          <p:nvPr/>
        </p:nvSpPr>
        <p:spPr>
          <a:xfrm>
            <a:off x="5663880" y="25650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55" name="Ellipse 17"/>
          <p:cNvSpPr/>
          <p:nvPr/>
        </p:nvSpPr>
        <p:spPr>
          <a:xfrm>
            <a:off x="5976000" y="29250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56" name="Ellipse 18"/>
          <p:cNvSpPr/>
          <p:nvPr/>
        </p:nvSpPr>
        <p:spPr>
          <a:xfrm>
            <a:off x="5187960" y="283104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57" name="Ellipse 19"/>
          <p:cNvSpPr/>
          <p:nvPr/>
        </p:nvSpPr>
        <p:spPr>
          <a:xfrm>
            <a:off x="5015880" y="145476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58" name="Ellipse 20"/>
          <p:cNvSpPr/>
          <p:nvPr/>
        </p:nvSpPr>
        <p:spPr>
          <a:xfrm>
            <a:off x="5043960" y="24930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59" name="Ellipse 21"/>
          <p:cNvSpPr/>
          <p:nvPr/>
        </p:nvSpPr>
        <p:spPr>
          <a:xfrm>
            <a:off x="4871880" y="28314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60" name="Ellipse 22"/>
          <p:cNvSpPr/>
          <p:nvPr/>
        </p:nvSpPr>
        <p:spPr>
          <a:xfrm>
            <a:off x="3889080" y="23436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61" name="Ellipse 23"/>
          <p:cNvSpPr/>
          <p:nvPr/>
        </p:nvSpPr>
        <p:spPr>
          <a:xfrm>
            <a:off x="3826440" y="19980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62" name="Ellipse 24"/>
          <p:cNvSpPr/>
          <p:nvPr/>
        </p:nvSpPr>
        <p:spPr>
          <a:xfrm>
            <a:off x="6626520" y="34830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63" name="Ellipse 25"/>
          <p:cNvSpPr/>
          <p:nvPr/>
        </p:nvSpPr>
        <p:spPr>
          <a:xfrm>
            <a:off x="5735880" y="36270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64" name="Ellipse 26"/>
          <p:cNvSpPr/>
          <p:nvPr/>
        </p:nvSpPr>
        <p:spPr>
          <a:xfrm>
            <a:off x="5807880" y="374112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65" name="Ellipse 27"/>
          <p:cNvSpPr/>
          <p:nvPr/>
        </p:nvSpPr>
        <p:spPr>
          <a:xfrm>
            <a:off x="5771880" y="3777120"/>
            <a:ext cx="71640" cy="716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p:style>
      </p:sp>
      <p:sp>
        <p:nvSpPr>
          <p:cNvPr id="166" name="Ellipse 28"/>
          <p:cNvSpPr/>
          <p:nvPr/>
        </p:nvSpPr>
        <p:spPr>
          <a:xfrm>
            <a:off x="5932440" y="4234320"/>
            <a:ext cx="143640" cy="1436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167" name="Ellipse 29"/>
          <p:cNvSpPr/>
          <p:nvPr/>
        </p:nvSpPr>
        <p:spPr>
          <a:xfrm>
            <a:off x="5113080" y="4200120"/>
            <a:ext cx="143640" cy="1436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168" name="Ellipse 30"/>
          <p:cNvSpPr/>
          <p:nvPr/>
        </p:nvSpPr>
        <p:spPr>
          <a:xfrm>
            <a:off x="5282640" y="4290120"/>
            <a:ext cx="143640" cy="1436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169" name="Ellipse 31"/>
          <p:cNvSpPr/>
          <p:nvPr/>
        </p:nvSpPr>
        <p:spPr>
          <a:xfrm>
            <a:off x="5519880" y="4705200"/>
            <a:ext cx="143640" cy="1436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170" name="Ellipse 32"/>
          <p:cNvSpPr/>
          <p:nvPr/>
        </p:nvSpPr>
        <p:spPr>
          <a:xfrm>
            <a:off x="5143680" y="3285000"/>
            <a:ext cx="143640" cy="14364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p:style>
      </p:sp>
      <p:sp>
        <p:nvSpPr>
          <p:cNvPr id="171" name="ZoneTexte 33"/>
          <p:cNvSpPr/>
          <p:nvPr/>
        </p:nvSpPr>
        <p:spPr>
          <a:xfrm>
            <a:off x="2332440" y="1074960"/>
            <a:ext cx="1258200" cy="592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100" spc="-1" strike="noStrike">
                <a:solidFill>
                  <a:srgbClr val="000000"/>
                </a:solidFill>
                <a:latin typeface="Calibri"/>
              </a:rPr>
              <a:t>Taux de mortalité prématurée (pour 100 000 hab)</a:t>
            </a:r>
            <a:endParaRPr b="0" lang="fr-FR" sz="1100" spc="-1" strike="noStrike">
              <a:latin typeface="Arial"/>
            </a:endParaRPr>
          </a:p>
        </p:txBody>
      </p:sp>
      <p:sp>
        <p:nvSpPr>
          <p:cNvPr id="172" name="ZoneTexte 34"/>
          <p:cNvSpPr/>
          <p:nvPr/>
        </p:nvSpPr>
        <p:spPr>
          <a:xfrm>
            <a:off x="9192240" y="5589360"/>
            <a:ext cx="1013400" cy="592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100" spc="-1" strike="noStrike">
                <a:solidFill>
                  <a:srgbClr val="000000"/>
                </a:solidFill>
                <a:latin typeface="Calibri"/>
              </a:rPr>
              <a:t>Indice de défavorisation (EDI)</a:t>
            </a:r>
            <a:endParaRPr b="0" lang="fr-FR" sz="1100" spc="-1" strike="noStrike">
              <a:latin typeface="Arial"/>
            </a:endParaRPr>
          </a:p>
        </p:txBody>
      </p:sp>
      <p:sp>
        <p:nvSpPr>
          <p:cNvPr id="173" name="ZoneTexte 35"/>
          <p:cNvSpPr/>
          <p:nvPr/>
        </p:nvSpPr>
        <p:spPr>
          <a:xfrm>
            <a:off x="7480800" y="1239120"/>
            <a:ext cx="2095560" cy="759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fr-FR" sz="1100" spc="-1" strike="noStrike">
                <a:solidFill>
                  <a:srgbClr val="000000"/>
                </a:solidFill>
                <a:latin typeface="Calibri"/>
              </a:rPr>
              <a:t>Territoires dont les indicateurs de mortalité prématurée </a:t>
            </a:r>
            <a:r>
              <a:rPr b="1" i="1" lang="fr-FR" sz="1100" spc="-1" strike="noStrike" u="sng">
                <a:solidFill>
                  <a:srgbClr val="000000"/>
                </a:solidFill>
                <a:uFillTx/>
                <a:latin typeface="Calibri"/>
              </a:rPr>
              <a:t>et</a:t>
            </a:r>
            <a:r>
              <a:rPr b="0" i="1" lang="fr-FR" sz="1100" spc="-1" strike="noStrike">
                <a:solidFill>
                  <a:srgbClr val="000000"/>
                </a:solidFill>
                <a:latin typeface="Calibri"/>
              </a:rPr>
              <a:t> de défavorisation sont plus dégradés que la région</a:t>
            </a:r>
            <a:endParaRPr b="0" lang="fr-FR" sz="1100" spc="-1" strike="noStrike">
              <a:latin typeface="Arial"/>
            </a:endParaRPr>
          </a:p>
        </p:txBody>
      </p:sp>
      <p:sp>
        <p:nvSpPr>
          <p:cNvPr id="174" name="ZoneTexte 36"/>
          <p:cNvSpPr/>
          <p:nvPr/>
        </p:nvSpPr>
        <p:spPr>
          <a:xfrm>
            <a:off x="7633440" y="3606120"/>
            <a:ext cx="2095560" cy="592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fr-FR" sz="1100" spc="-1" strike="noStrike">
                <a:solidFill>
                  <a:srgbClr val="000000"/>
                </a:solidFill>
                <a:latin typeface="Calibri"/>
              </a:rPr>
              <a:t>Territoires dont les indicateurs de défavorisation sont plus dégradés que la région</a:t>
            </a:r>
            <a:endParaRPr b="0" lang="fr-FR" sz="1100" spc="-1" strike="noStrike">
              <a:latin typeface="Arial"/>
            </a:endParaRPr>
          </a:p>
        </p:txBody>
      </p:sp>
      <p:sp>
        <p:nvSpPr>
          <p:cNvPr id="175" name="ZoneTexte 37"/>
          <p:cNvSpPr/>
          <p:nvPr/>
        </p:nvSpPr>
        <p:spPr>
          <a:xfrm>
            <a:off x="3600720" y="820800"/>
            <a:ext cx="1422720" cy="927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fr-FR" sz="1100" spc="-1" strike="noStrike">
                <a:solidFill>
                  <a:srgbClr val="000000"/>
                </a:solidFill>
                <a:latin typeface="Calibri"/>
              </a:rPr>
              <a:t>Territoires dont les indicateurs de mortalité prématurée sont plus dégradés que la région</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Rectangle 2"/>
          <p:cNvSpPr/>
          <p:nvPr/>
        </p:nvSpPr>
        <p:spPr>
          <a:xfrm>
            <a:off x="254880" y="1763640"/>
            <a:ext cx="5660280" cy="5041800"/>
          </a:xfrm>
          <a:prstGeom prst="rect">
            <a:avLst/>
          </a:prstGeom>
          <a:solidFill>
            <a:schemeClr val="accent3">
              <a:lumMod val="40000"/>
              <a:lumOff val="60000"/>
            </a:schemeClr>
          </a:solidFill>
          <a:ln>
            <a:solidFill>
              <a:srgbClr val="43729d"/>
            </a:solidFill>
          </a:ln>
        </p:spPr>
        <p:style>
          <a:lnRef idx="2">
            <a:schemeClr val="accent1">
              <a:shade val="50000"/>
            </a:schemeClr>
          </a:lnRef>
          <a:fillRef idx="1">
            <a:schemeClr val="accent1"/>
          </a:fillRef>
          <a:effectRef idx="0">
            <a:schemeClr val="accent1"/>
          </a:effectRef>
          <a:fontRef idx="minor"/>
        </p:style>
      </p:sp>
      <p:pic>
        <p:nvPicPr>
          <p:cNvPr id="88" name="Picture 2" descr=""/>
          <p:cNvPicPr/>
          <p:nvPr/>
        </p:nvPicPr>
        <p:blipFill>
          <a:blip r:embed="rId1"/>
          <a:stretch/>
        </p:blipFill>
        <p:spPr>
          <a:xfrm>
            <a:off x="5961600" y="1763640"/>
            <a:ext cx="3108600" cy="4751280"/>
          </a:xfrm>
          <a:prstGeom prst="rect">
            <a:avLst/>
          </a:prstGeom>
          <a:ln w="0">
            <a:noFill/>
          </a:ln>
        </p:spPr>
      </p:pic>
      <p:sp>
        <p:nvSpPr>
          <p:cNvPr id="89" name="ZoneTexte 8"/>
          <p:cNvSpPr/>
          <p:nvPr/>
        </p:nvSpPr>
        <p:spPr>
          <a:xfrm>
            <a:off x="182880" y="104400"/>
            <a:ext cx="8117280" cy="516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800" spc="-1" strike="noStrike">
                <a:solidFill>
                  <a:srgbClr val="44546a"/>
                </a:solidFill>
                <a:latin typeface="Calibri"/>
              </a:rPr>
              <a:t>Définition 1 : Les déterminants de la santé  </a:t>
            </a:r>
            <a:endParaRPr b="0" lang="fr-FR" sz="2800" spc="-1" strike="noStrike">
              <a:latin typeface="Arial"/>
            </a:endParaRPr>
          </a:p>
        </p:txBody>
      </p:sp>
      <p:pic>
        <p:nvPicPr>
          <p:cNvPr id="90" name="Image 9" descr=""/>
          <p:cNvPicPr/>
          <p:nvPr/>
        </p:nvPicPr>
        <p:blipFill>
          <a:blip r:embed="rId2"/>
          <a:stretch/>
        </p:blipFill>
        <p:spPr>
          <a:xfrm>
            <a:off x="9070560" y="2429640"/>
            <a:ext cx="3120840" cy="3873240"/>
          </a:xfrm>
          <a:prstGeom prst="rect">
            <a:avLst/>
          </a:prstGeom>
          <a:ln w="0">
            <a:noFill/>
          </a:ln>
        </p:spPr>
      </p:pic>
      <p:pic>
        <p:nvPicPr>
          <p:cNvPr id="91" name="Image 5" descr="determinants_sante.jpg"/>
          <p:cNvPicPr/>
          <p:nvPr/>
        </p:nvPicPr>
        <p:blipFill>
          <a:blip r:embed="rId3"/>
          <a:stretch/>
        </p:blipFill>
        <p:spPr>
          <a:xfrm>
            <a:off x="556920" y="2220840"/>
            <a:ext cx="5055840" cy="3357720"/>
          </a:xfrm>
          <a:prstGeom prst="rect">
            <a:avLst/>
          </a:prstGeom>
          <a:ln w="0">
            <a:noFill/>
          </a:ln>
        </p:spPr>
      </p:pic>
      <p:sp>
        <p:nvSpPr>
          <p:cNvPr id="92" name="ZoneTexte 3"/>
          <p:cNvSpPr/>
          <p:nvPr/>
        </p:nvSpPr>
        <p:spPr>
          <a:xfrm flipH="1">
            <a:off x="182880" y="872280"/>
            <a:ext cx="92088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Toutes les personnes de tous les groupes sociaux ne disposent </a:t>
            </a:r>
            <a:r>
              <a:rPr b="1" lang="fr-FR" sz="1800" spc="-1" strike="noStrike">
                <a:solidFill>
                  <a:srgbClr val="000000"/>
                </a:solidFill>
                <a:latin typeface="Calibri"/>
              </a:rPr>
              <a:t>pas d’une réelle égalité des chances </a:t>
            </a:r>
            <a:r>
              <a:rPr b="0" lang="fr-FR" sz="1800" spc="-1" strike="noStrike">
                <a:solidFill>
                  <a:srgbClr val="000000"/>
                </a:solidFill>
                <a:latin typeface="Calibri"/>
              </a:rPr>
              <a:t>pour atteindre leur niveau de santé optimal (Ridde et al., 2007).</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itre 1"/>
          <p:cNvSpPr txBox="1"/>
          <p:nvPr/>
        </p:nvSpPr>
        <p:spPr>
          <a:xfrm>
            <a:off x="381600" y="365040"/>
            <a:ext cx="10971720" cy="628920"/>
          </a:xfrm>
          <a:prstGeom prst="rect">
            <a:avLst/>
          </a:prstGeom>
          <a:noFill/>
          <a:ln w="0">
            <a:noFill/>
          </a:ln>
        </p:spPr>
        <p:txBody>
          <a:bodyPr anchor="ctr">
            <a:normAutofit fontScale="61000"/>
          </a:bodyPr>
          <a:p>
            <a:pPr>
              <a:lnSpc>
                <a:spcPct val="90000"/>
              </a:lnSpc>
            </a:pPr>
            <a:r>
              <a:rPr b="1" lang="fr-FR" sz="3200" spc="-1" strike="noStrike">
                <a:solidFill>
                  <a:srgbClr val="44546a"/>
                </a:solidFill>
                <a:latin typeface="Calibri Light"/>
              </a:rPr>
              <a:t>Définition 2 : les déterminants non médicaux des inégalités sociales et territoriales de santé* </a:t>
            </a:r>
            <a:endParaRPr b="0" lang="fr-FR" sz="3200" spc="-1" strike="noStrike">
              <a:solidFill>
                <a:srgbClr val="000000"/>
              </a:solidFill>
              <a:latin typeface="Calibri"/>
            </a:endParaRPr>
          </a:p>
        </p:txBody>
      </p:sp>
      <p:sp>
        <p:nvSpPr>
          <p:cNvPr id="94" name="Espace réservé du contenu 2"/>
          <p:cNvSpPr txBox="1"/>
          <p:nvPr/>
        </p:nvSpPr>
        <p:spPr>
          <a:xfrm>
            <a:off x="838080" y="1287360"/>
            <a:ext cx="10515240" cy="5111280"/>
          </a:xfrm>
          <a:prstGeom prst="rect">
            <a:avLst/>
          </a:prstGeom>
          <a:noFill/>
          <a:ln w="0">
            <a:noFill/>
          </a:ln>
        </p:spPr>
        <p:txBody>
          <a:bodyPr>
            <a:normAutofit fontScale="85000"/>
          </a:bodyPr>
          <a:p>
            <a:pPr>
              <a:lnSpc>
                <a:spcPct val="90000"/>
              </a:lnSpc>
              <a:spcBef>
                <a:spcPts val="1001"/>
              </a:spcBef>
              <a:tabLst>
                <a:tab algn="l" pos="0"/>
              </a:tabLst>
            </a:pPr>
            <a:r>
              <a:rPr b="0" lang="fr-FR" sz="2800" spc="-1" strike="noStrike">
                <a:solidFill>
                  <a:srgbClr val="70ad47"/>
                </a:solidFill>
                <a:latin typeface="Calibri"/>
              </a:rPr>
              <a:t>Cinq grands modèles explicatifs des inégalités sociales de santé</a:t>
            </a:r>
            <a:endParaRPr b="0" lang="fr-FR" sz="2800" spc="-1" strike="noStrike">
              <a:solidFill>
                <a:srgbClr val="000000"/>
              </a:solidFill>
              <a:latin typeface="Calibri"/>
            </a:endParaRPr>
          </a:p>
          <a:p>
            <a:pPr>
              <a:lnSpc>
                <a:spcPct val="90000"/>
              </a:lnSpc>
              <a:spcBef>
                <a:spcPts val="1001"/>
              </a:spcBef>
              <a:tabLst>
                <a:tab algn="l" pos="0"/>
              </a:tabLst>
            </a:pPr>
            <a:endParaRPr b="0" lang="fr-FR" sz="2800" spc="-1" strike="noStrike">
              <a:solidFill>
                <a:srgbClr val="000000"/>
              </a:solidFill>
              <a:latin typeface="Calibri"/>
            </a:endParaRPr>
          </a:p>
          <a:p>
            <a:pPr marL="228600" indent="-228240">
              <a:lnSpc>
                <a:spcPct val="90000"/>
              </a:lnSpc>
              <a:buClr>
                <a:srgbClr val="000000"/>
              </a:buClr>
              <a:buFont typeface="Arial"/>
              <a:buChar char="•"/>
              <a:tabLst>
                <a:tab algn="l" pos="0"/>
              </a:tabLst>
            </a:pPr>
            <a:r>
              <a:rPr b="1" lang="fr-FR" sz="2200" spc="-1" strike="noStrike">
                <a:solidFill>
                  <a:srgbClr val="000000"/>
                </a:solidFill>
                <a:latin typeface="Calibri"/>
              </a:rPr>
              <a:t>la pauvreté absolue </a:t>
            </a:r>
            <a:endParaRPr b="0" lang="fr-FR" sz="2200" spc="-1" strike="noStrike">
              <a:solidFill>
                <a:srgbClr val="000000"/>
              </a:solidFill>
              <a:latin typeface="Calibri"/>
            </a:endParaRPr>
          </a:p>
          <a:p>
            <a:pPr>
              <a:lnSpc>
                <a:spcPct val="90000"/>
              </a:lnSpc>
              <a:tabLst>
                <a:tab algn="l" pos="0"/>
              </a:tabLst>
            </a:pPr>
            <a:r>
              <a:rPr b="0" lang="fr-FR" sz="2000" spc="-1" strike="noStrike">
                <a:solidFill>
                  <a:srgbClr val="000000"/>
                </a:solidFill>
                <a:latin typeface="Calibri"/>
              </a:rPr>
              <a:t> </a:t>
            </a:r>
            <a:r>
              <a:rPr b="0" lang="fr-FR" sz="2000" spc="-1" strike="noStrike">
                <a:solidFill>
                  <a:srgbClr val="000000"/>
                </a:solidFill>
                <a:latin typeface="Calibri"/>
              </a:rPr>
              <a:t>explication classique des inégalités sociales de santé repose sur la prévalence des conditions matérielles de vie difficiles (mauvaises conditions de travail, d’alimentation, de logement, un recours plus difficile aux soins) sont à l’origine d’un mauvais état de santé</a:t>
            </a:r>
            <a:endParaRPr b="0" lang="fr-FR" sz="20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1" lang="fr-FR" sz="2200" spc="-1" strike="noStrike">
                <a:solidFill>
                  <a:srgbClr val="000000"/>
                </a:solidFill>
                <a:latin typeface="Calibri"/>
              </a:rPr>
              <a:t>L’impact des comportements pathogènes </a:t>
            </a:r>
            <a:r>
              <a:rPr b="0" lang="fr-FR" sz="2200" spc="-1" strike="noStrike">
                <a:solidFill>
                  <a:srgbClr val="000000"/>
                </a:solidFill>
                <a:latin typeface="Calibri"/>
              </a:rPr>
              <a:t>(tabagisme, alcoolisme, sédentarité, addictions) avec un gradient social de santé pour des comportements à risque à mesure que l’on descend dans l’échelle sociale. </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1" lang="fr-FR" sz="2200" spc="-1" strike="noStrike">
                <a:solidFill>
                  <a:srgbClr val="000000"/>
                </a:solidFill>
                <a:latin typeface="Calibri"/>
              </a:rPr>
              <a:t>L’impact du support social et du capital social</a:t>
            </a:r>
            <a:r>
              <a:rPr b="0" lang="fr-FR" sz="2200" spc="-1" strike="noStrike">
                <a:solidFill>
                  <a:srgbClr val="000000"/>
                </a:solidFill>
                <a:latin typeface="Calibri"/>
              </a:rPr>
              <a:t>. La force du lien social peut être un bon prédicteur de la mortalité comme il permet aussi une diffusion plus rapide des comportements propices. </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1" lang="fr-FR" sz="2200" spc="-1" strike="noStrike">
                <a:solidFill>
                  <a:srgbClr val="000000"/>
                </a:solidFill>
                <a:latin typeface="Calibri"/>
              </a:rPr>
              <a:t>L’impact du revenu relatif ou du statut relatif</a:t>
            </a:r>
            <a:r>
              <a:rPr b="0" lang="fr-FR" sz="2200" spc="-1" strike="noStrike">
                <a:solidFill>
                  <a:srgbClr val="000000"/>
                </a:solidFill>
                <a:latin typeface="Calibri"/>
              </a:rPr>
              <a:t>. Il suggère que la position relative de l’individu dans la société est le véritable déterminant de son état de santé. (standard de vie, sentiment d’autonomie, revenu moyen) </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1" lang="fr-FR" sz="2200" spc="-1" strike="noStrike">
                <a:solidFill>
                  <a:srgbClr val="000000"/>
                </a:solidFill>
                <a:latin typeface="Calibri"/>
              </a:rPr>
              <a:t>L’histoire épidémiologique d’un individu, d’un territoire </a:t>
            </a:r>
            <a:r>
              <a:rPr b="0" lang="fr-FR" sz="2200" spc="-1" strike="noStrike">
                <a:solidFill>
                  <a:srgbClr val="000000"/>
                </a:solidFill>
                <a:latin typeface="Calibri"/>
              </a:rPr>
              <a:t>(Construction de l’état de santé au cours de la vie, transition épidémiologique)**</a:t>
            </a:r>
            <a:endParaRPr b="0" lang="fr-FR" sz="2200" spc="-1" strike="noStrike">
              <a:solidFill>
                <a:srgbClr val="000000"/>
              </a:solidFill>
              <a:latin typeface="Calibri"/>
            </a:endParaRPr>
          </a:p>
          <a:p>
            <a:pPr>
              <a:lnSpc>
                <a:spcPct val="90000"/>
              </a:lnSpc>
              <a:spcBef>
                <a:spcPts val="1001"/>
              </a:spcBef>
              <a:tabLst>
                <a:tab algn="l" pos="0"/>
              </a:tabLst>
            </a:pPr>
            <a:r>
              <a:rPr b="0" lang="fr-FR" sz="1500" spc="-1" strike="noStrike">
                <a:solidFill>
                  <a:srgbClr val="000000"/>
                </a:solidFill>
                <a:latin typeface="Calibri"/>
              </a:rPr>
              <a:t>* IRDES Rapport de recherche réalisé dans le cadre du Programme Sciences biomédicales, santé et société  CNRS-INSERM-DREES  Juin 2004 </a:t>
            </a:r>
            <a:endParaRPr b="0" lang="fr-FR" sz="1500" spc="-1" strike="noStrike">
              <a:solidFill>
                <a:srgbClr val="000000"/>
              </a:solidFill>
              <a:latin typeface="Calibri"/>
            </a:endParaRPr>
          </a:p>
          <a:p>
            <a:pPr>
              <a:lnSpc>
                <a:spcPct val="90000"/>
              </a:lnSpc>
              <a:spcBef>
                <a:spcPts val="1001"/>
              </a:spcBef>
              <a:tabLst>
                <a:tab algn="l" pos="0"/>
              </a:tabLst>
            </a:pPr>
            <a:r>
              <a:rPr b="0" lang="fr-FR" sz="1500" spc="-1" strike="noStrike">
                <a:solidFill>
                  <a:srgbClr val="000000"/>
                </a:solidFill>
                <a:latin typeface="Calibri"/>
              </a:rPr>
              <a:t>**  ADSP n°73 décembre 2010</a:t>
            </a:r>
            <a:endParaRPr b="0" lang="fr-FR" sz="1500" spc="-1" strike="noStrike">
              <a:solidFill>
                <a:srgbClr val="000000"/>
              </a:solidFill>
              <a:latin typeface="Calibri"/>
            </a:endParaRPr>
          </a:p>
          <a:p>
            <a:pPr>
              <a:lnSpc>
                <a:spcPct val="90000"/>
              </a:lnSpc>
              <a:spcBef>
                <a:spcPts val="1001"/>
              </a:spcBef>
              <a:tabLst>
                <a:tab algn="l" pos="0"/>
              </a:tabLst>
            </a:pPr>
            <a:endParaRPr b="0" lang="fr-FR" sz="1500" spc="-1" strike="noStrike">
              <a:solidFill>
                <a:srgbClr val="000000"/>
              </a:solidFill>
              <a:latin typeface="Calibri"/>
            </a:endParaRPr>
          </a:p>
          <a:p>
            <a:pPr>
              <a:lnSpc>
                <a:spcPct val="90000"/>
              </a:lnSpc>
              <a:spcBef>
                <a:spcPts val="1001"/>
              </a:spcBef>
              <a:tabLst>
                <a:tab algn="l" pos="0"/>
              </a:tabLst>
            </a:pPr>
            <a:endParaRPr b="0" lang="fr-FR" sz="1500" spc="-1" strike="noStrike">
              <a:solidFill>
                <a:srgbClr val="000000"/>
              </a:solidFill>
              <a:latin typeface="Calibri"/>
            </a:endParaRPr>
          </a:p>
          <a:p>
            <a:pPr>
              <a:lnSpc>
                <a:spcPct val="90000"/>
              </a:lnSpc>
              <a:spcBef>
                <a:spcPts val="1001"/>
              </a:spcBef>
              <a:tabLst>
                <a:tab algn="l" pos="0"/>
              </a:tabLst>
            </a:pPr>
            <a:endParaRPr b="0" lang="fr-FR" sz="1500" spc="-1" strike="noStrike">
              <a:solidFill>
                <a:srgbClr val="000000"/>
              </a:solidFill>
              <a:latin typeface="Calibri"/>
            </a:endParaRPr>
          </a:p>
          <a:p>
            <a:pPr>
              <a:lnSpc>
                <a:spcPct val="90000"/>
              </a:lnSpc>
              <a:spcBef>
                <a:spcPts val="1001"/>
              </a:spcBef>
              <a:tabLst>
                <a:tab algn="l" pos="0"/>
              </a:tabLst>
            </a:pPr>
            <a:endParaRPr b="0" lang="fr-FR" sz="1500" spc="-1" strike="noStrike">
              <a:solidFill>
                <a:srgbClr val="000000"/>
              </a:solidFill>
              <a:latin typeface="Calibri"/>
            </a:endParaRPr>
          </a:p>
          <a:p>
            <a:pPr>
              <a:lnSpc>
                <a:spcPct val="90000"/>
              </a:lnSpc>
              <a:spcBef>
                <a:spcPts val="1001"/>
              </a:spcBef>
              <a:tabLst>
                <a:tab algn="l" pos="0"/>
              </a:tabLst>
            </a:pPr>
            <a:endParaRPr b="0" lang="fr-FR" sz="15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Espace réservé du contenu 2"/>
          <p:cNvSpPr txBox="1"/>
          <p:nvPr/>
        </p:nvSpPr>
        <p:spPr>
          <a:xfrm>
            <a:off x="313560" y="966600"/>
            <a:ext cx="11039760" cy="5734080"/>
          </a:xfrm>
          <a:prstGeom prst="rect">
            <a:avLst/>
          </a:prstGeom>
          <a:noFill/>
          <a:ln w="0">
            <a:noFill/>
          </a:ln>
        </p:spPr>
        <p:txBody>
          <a:bodyPr>
            <a:normAutofit fontScale="36000"/>
          </a:bodyPr>
          <a:p>
            <a:pPr marL="228600" indent="-228240">
              <a:lnSpc>
                <a:spcPct val="90000"/>
              </a:lnSpc>
              <a:spcBef>
                <a:spcPts val="1001"/>
              </a:spcBef>
              <a:buClr>
                <a:srgbClr val="44546a"/>
              </a:buClr>
              <a:buFont typeface="Arial"/>
              <a:buChar char="•"/>
            </a:pPr>
            <a:r>
              <a:rPr b="1" lang="fr-FR" sz="2800" spc="-1" strike="noStrike">
                <a:solidFill>
                  <a:srgbClr val="44546a"/>
                </a:solidFill>
                <a:latin typeface="Calibri"/>
              </a:rPr>
              <a:t>Une espérance de vie moins élevée chez les personnes en situation de précarité </a:t>
            </a:r>
            <a:endParaRPr b="0" lang="fr-FR" sz="2800" spc="-1" strike="noStrike">
              <a:solidFill>
                <a:srgbClr val="000000"/>
              </a:solidFill>
              <a:latin typeface="Calibri"/>
            </a:endParaRPr>
          </a:p>
          <a:p>
            <a:pPr>
              <a:lnSpc>
                <a:spcPct val="90000"/>
              </a:lnSpc>
              <a:spcBef>
                <a:spcPts val="1001"/>
              </a:spcBef>
              <a:tabLst>
                <a:tab algn="l" pos="0"/>
              </a:tabLst>
            </a:pPr>
            <a:r>
              <a:rPr b="0" lang="fr-FR" sz="2900" spc="-1" strike="noStrike">
                <a:solidFill>
                  <a:srgbClr val="000000"/>
                </a:solidFill>
                <a:latin typeface="Calibri"/>
              </a:rPr>
              <a:t>Un écart d’espérance de vie de plus de 13 années entre les plus aisés et les plus modestes chez les hommes et de 8 années chez les femmes (INSEE 2018)</a:t>
            </a:r>
            <a:endParaRPr b="0" lang="fr-FR" sz="2900" spc="-1" strike="noStrike">
              <a:solidFill>
                <a:srgbClr val="000000"/>
              </a:solidFill>
              <a:latin typeface="Calibri"/>
            </a:endParaRPr>
          </a:p>
          <a:p>
            <a:pPr>
              <a:lnSpc>
                <a:spcPct val="90000"/>
              </a:lnSpc>
              <a:spcBef>
                <a:spcPts val="1001"/>
              </a:spcBef>
              <a:tabLst>
                <a:tab algn="l" pos="0"/>
              </a:tabLst>
            </a:pPr>
            <a:r>
              <a:rPr b="0" lang="fr-FR" sz="2800" spc="-1" strike="noStrike">
                <a:solidFill>
                  <a:srgbClr val="000000"/>
                </a:solidFill>
                <a:latin typeface="Calibri"/>
              </a:rPr>
              <a:t> </a:t>
            </a:r>
            <a:endParaRPr b="0" lang="fr-FR" sz="2800" spc="-1" strike="noStrike">
              <a:solidFill>
                <a:srgbClr val="000000"/>
              </a:solidFill>
              <a:latin typeface="Calibri"/>
            </a:endParaRPr>
          </a:p>
          <a:p>
            <a:pPr marL="228600" indent="-228240">
              <a:lnSpc>
                <a:spcPct val="90000"/>
              </a:lnSpc>
              <a:spcBef>
                <a:spcPts val="1001"/>
              </a:spcBef>
              <a:buClr>
                <a:srgbClr val="44546a"/>
              </a:buClr>
              <a:buFont typeface="Arial"/>
              <a:buChar char="•"/>
              <a:tabLst>
                <a:tab algn="l" pos="0"/>
              </a:tabLst>
            </a:pPr>
            <a:r>
              <a:rPr b="1" lang="fr-FR" sz="2800" spc="-1" strike="noStrike">
                <a:solidFill>
                  <a:srgbClr val="44546a"/>
                </a:solidFill>
                <a:latin typeface="Calibri"/>
              </a:rPr>
              <a:t>Un moindre recours aux soins et aux droits en général </a:t>
            </a:r>
            <a:endParaRPr b="0" lang="fr-FR" sz="2800" spc="-1" strike="noStrike">
              <a:solidFill>
                <a:srgbClr val="000000"/>
              </a:solidFill>
              <a:latin typeface="Calibri"/>
            </a:endParaRPr>
          </a:p>
          <a:p>
            <a:pPr>
              <a:lnSpc>
                <a:spcPct val="90000"/>
              </a:lnSpc>
              <a:spcBef>
                <a:spcPts val="1001"/>
              </a:spcBef>
              <a:tabLst>
                <a:tab algn="l" pos="0"/>
              </a:tabLst>
            </a:pPr>
            <a:r>
              <a:rPr b="0" lang="fr-FR" sz="2800" spc="-1" strike="noStrike">
                <a:solidFill>
                  <a:srgbClr val="000000"/>
                </a:solidFill>
                <a:latin typeface="Calibri"/>
              </a:rPr>
              <a:t>Les personnes en situation de fragilité socio-économique suivent moins les recommandations de dépistage, ont un moindre recours aux médecins généralistes et spécialistes, présentent des retards de soins et des renoncements aux soins plus fréquents. </a:t>
            </a:r>
            <a:endParaRPr b="0" lang="fr-FR" sz="2800" spc="-1" strike="noStrike">
              <a:solidFill>
                <a:srgbClr val="000000"/>
              </a:solidFill>
              <a:latin typeface="Calibri"/>
            </a:endParaRPr>
          </a:p>
          <a:p>
            <a:pPr>
              <a:lnSpc>
                <a:spcPct val="90000"/>
              </a:lnSpc>
              <a:spcBef>
                <a:spcPts val="1001"/>
              </a:spcBef>
              <a:tabLst>
                <a:tab algn="l" pos="0"/>
              </a:tabLst>
            </a:pPr>
            <a:endParaRPr b="0" lang="fr-FR" sz="2800" spc="-1" strike="noStrike">
              <a:solidFill>
                <a:srgbClr val="000000"/>
              </a:solidFill>
              <a:latin typeface="Calibri"/>
            </a:endParaRPr>
          </a:p>
          <a:p>
            <a:pPr marL="228600" indent="-228240">
              <a:lnSpc>
                <a:spcPct val="90000"/>
              </a:lnSpc>
              <a:spcBef>
                <a:spcPts val="1001"/>
              </a:spcBef>
              <a:buClr>
                <a:srgbClr val="44546a"/>
              </a:buClr>
              <a:buFont typeface="Arial"/>
              <a:buChar char="•"/>
              <a:tabLst>
                <a:tab algn="l" pos="0"/>
              </a:tabLst>
            </a:pPr>
            <a:r>
              <a:rPr b="1" lang="fr-FR" sz="2800" spc="-1" strike="noStrike">
                <a:solidFill>
                  <a:srgbClr val="44546a"/>
                </a:solidFill>
                <a:latin typeface="Calibri"/>
              </a:rPr>
              <a:t>Des comportements à risques plus marqués </a:t>
            </a:r>
            <a:endParaRPr b="0" lang="fr-FR" sz="2800" spc="-1" strike="noStrike">
              <a:solidFill>
                <a:srgbClr val="000000"/>
              </a:solidFill>
              <a:latin typeface="Calibri"/>
            </a:endParaRPr>
          </a:p>
          <a:p>
            <a:pPr>
              <a:lnSpc>
                <a:spcPct val="90000"/>
              </a:lnSpc>
              <a:spcBef>
                <a:spcPts val="1001"/>
              </a:spcBef>
              <a:tabLst>
                <a:tab algn="l" pos="0"/>
              </a:tabLst>
            </a:pPr>
            <a:r>
              <a:rPr b="0" lang="fr-FR" sz="2800" spc="-1" strike="noStrike">
                <a:solidFill>
                  <a:srgbClr val="000000"/>
                </a:solidFill>
                <a:latin typeface="Calibri"/>
              </a:rPr>
              <a:t>En fonction de la position sociale, la profession et le niveau d’éducation, des comportements de santé à risque sont plus ou moins marqués. Ainsi, les personnes moins diplômées et les ouvriers déclarent des consommations de tabac élevées, les jeunes en situation d’échec scolaire ont des rapports vis à vis des drogues plus à risque et les consommations régulières d’alcool sont plus élevées chez les chômeurs contrairement aux actifs (après 25 ans). Les modalités de prises en charges et de sortie des comportements à risque sont également différentes selon la position sociale. Ainsi, globalement, un usage problématique et de dépendance est plus fréquent chez les jeunes issus des milieux modestes. </a:t>
            </a:r>
            <a:endParaRPr b="0" lang="fr-FR" sz="2800" spc="-1" strike="noStrike">
              <a:solidFill>
                <a:srgbClr val="000000"/>
              </a:solidFill>
              <a:latin typeface="Calibri"/>
            </a:endParaRPr>
          </a:p>
          <a:p>
            <a:pPr>
              <a:lnSpc>
                <a:spcPct val="90000"/>
              </a:lnSpc>
              <a:spcBef>
                <a:spcPts val="1001"/>
              </a:spcBef>
              <a:tabLst>
                <a:tab algn="l" pos="0"/>
              </a:tabLst>
            </a:pPr>
            <a:endParaRPr b="0" lang="fr-FR" sz="2800" spc="-1" strike="noStrike">
              <a:solidFill>
                <a:srgbClr val="000000"/>
              </a:solidFill>
              <a:latin typeface="Calibri"/>
            </a:endParaRPr>
          </a:p>
          <a:p>
            <a:pPr marL="228600" indent="-228240">
              <a:lnSpc>
                <a:spcPct val="90000"/>
              </a:lnSpc>
              <a:spcBef>
                <a:spcPts val="1001"/>
              </a:spcBef>
              <a:buClr>
                <a:srgbClr val="44546a"/>
              </a:buClr>
              <a:buFont typeface="Arial"/>
              <a:buChar char="•"/>
              <a:tabLst>
                <a:tab algn="l" pos="0"/>
              </a:tabLst>
            </a:pPr>
            <a:r>
              <a:rPr b="1" lang="fr-FR" sz="2800" spc="-1" strike="noStrike">
                <a:solidFill>
                  <a:srgbClr val="44546a"/>
                </a:solidFill>
                <a:latin typeface="Calibri"/>
              </a:rPr>
              <a:t>Une santé mentale et physique plus dégradée </a:t>
            </a:r>
            <a:endParaRPr b="0" lang="fr-FR" sz="2800" spc="-1" strike="noStrike">
              <a:solidFill>
                <a:srgbClr val="000000"/>
              </a:solidFill>
              <a:latin typeface="Calibri"/>
            </a:endParaRPr>
          </a:p>
          <a:p>
            <a:pPr>
              <a:lnSpc>
                <a:spcPct val="90000"/>
              </a:lnSpc>
              <a:spcBef>
                <a:spcPts val="1001"/>
              </a:spcBef>
              <a:tabLst>
                <a:tab algn="l" pos="0"/>
              </a:tabLst>
            </a:pPr>
            <a:r>
              <a:rPr b="0" lang="fr-FR" sz="2800" spc="-1" strike="noStrike">
                <a:solidFill>
                  <a:srgbClr val="000000"/>
                </a:solidFill>
                <a:latin typeface="Calibri"/>
              </a:rPr>
              <a:t>La fragilité socio-économique est également associée à des situations de détresse psychologique plus fréquentes et une perception globale de l’état de santé plus dégradée. Des maladies chroniques ou de caractères durables sont également plus fréquemment déclarées chez les personnes en situation de fragilités socio-économiques. </a:t>
            </a:r>
            <a:endParaRPr b="0" lang="fr-FR" sz="2800" spc="-1" strike="noStrike">
              <a:solidFill>
                <a:srgbClr val="000000"/>
              </a:solidFill>
              <a:latin typeface="Calibri"/>
            </a:endParaRPr>
          </a:p>
        </p:txBody>
      </p:sp>
      <p:sp>
        <p:nvSpPr>
          <p:cNvPr id="96" name="ZoneTexte 3"/>
          <p:cNvSpPr/>
          <p:nvPr/>
        </p:nvSpPr>
        <p:spPr>
          <a:xfrm>
            <a:off x="182880" y="130680"/>
            <a:ext cx="11659680" cy="821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44546a"/>
                </a:solidFill>
                <a:latin typeface="Calibri"/>
              </a:rPr>
              <a:t>Observer la pauvreté absolue et les comportements pathogènes liés à l’état de santé des personnes précaires</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itre 1"/>
          <p:cNvSpPr txBox="1"/>
          <p:nvPr/>
        </p:nvSpPr>
        <p:spPr>
          <a:xfrm>
            <a:off x="123480" y="0"/>
            <a:ext cx="11939400" cy="602280"/>
          </a:xfrm>
          <a:prstGeom prst="rect">
            <a:avLst/>
          </a:prstGeom>
          <a:noFill/>
          <a:ln w="0">
            <a:noFill/>
          </a:ln>
        </p:spPr>
        <p:txBody>
          <a:bodyPr anchor="ctr">
            <a:noAutofit/>
          </a:bodyPr>
          <a:p>
            <a:pPr>
              <a:lnSpc>
                <a:spcPct val="90000"/>
              </a:lnSpc>
            </a:pPr>
            <a:r>
              <a:rPr b="1" lang="fr-FR" sz="2400" spc="-1" strike="noStrike">
                <a:solidFill>
                  <a:srgbClr val="44546a"/>
                </a:solidFill>
                <a:latin typeface="Calibri Light"/>
              </a:rPr>
              <a:t>Une mesure des inégalités dans les territoires 1 :  inégalité sociale et l’indice de défavorisation sociale  </a:t>
            </a:r>
            <a:endParaRPr b="0" lang="fr-FR" sz="2400" spc="-1" strike="noStrike">
              <a:solidFill>
                <a:srgbClr val="000000"/>
              </a:solidFill>
              <a:latin typeface="Calibri"/>
            </a:endParaRPr>
          </a:p>
        </p:txBody>
      </p:sp>
      <p:sp>
        <p:nvSpPr>
          <p:cNvPr id="98" name="Espace réservé du contenu 2"/>
          <p:cNvSpPr txBox="1"/>
          <p:nvPr/>
        </p:nvSpPr>
        <p:spPr>
          <a:xfrm>
            <a:off x="52560" y="2133000"/>
            <a:ext cx="12067920" cy="3192480"/>
          </a:xfrm>
          <a:prstGeom prst="rect">
            <a:avLst/>
          </a:prstGeom>
          <a:noFill/>
          <a:ln w="0">
            <a:noFill/>
          </a:ln>
        </p:spPr>
        <p:txBody>
          <a:bodyPr>
            <a:normAutofit/>
          </a:bodyPr>
          <a:p>
            <a:pPr>
              <a:lnSpc>
                <a:spcPct val="90000"/>
              </a:lnSpc>
              <a:spcBef>
                <a:spcPts val="1001"/>
              </a:spcBef>
              <a:tabLst>
                <a:tab algn="l" pos="0"/>
              </a:tabLst>
            </a:pPr>
            <a:r>
              <a:rPr b="0" lang="en-US" sz="2000" spc="-1" strike="noStrike">
                <a:solidFill>
                  <a:srgbClr val="000000"/>
                </a:solidFill>
                <a:latin typeface="Wingdings"/>
              </a:rPr>
              <a:t></a:t>
            </a:r>
            <a:r>
              <a:rPr b="0" lang="en-US" sz="2000" spc="-1" strike="noStrike">
                <a:solidFill>
                  <a:srgbClr val="000000"/>
                </a:solidFill>
                <a:latin typeface="Calibri"/>
              </a:rPr>
              <a:t> </a:t>
            </a:r>
            <a:r>
              <a:rPr b="0" lang="en-US" sz="2000" spc="-1" strike="noStrike">
                <a:solidFill>
                  <a:srgbClr val="000000"/>
                </a:solidFill>
                <a:latin typeface="Calibri"/>
              </a:rPr>
              <a:t>Mesure de ce gradient via l’indice de défavorisation sociale (EDI/ INSERM) </a:t>
            </a:r>
            <a:endParaRPr b="0" lang="fr-FR" sz="2000" spc="-1" strike="noStrike">
              <a:solidFill>
                <a:srgbClr val="000000"/>
              </a:solidFill>
              <a:latin typeface="Calibri"/>
            </a:endParaRPr>
          </a:p>
          <a:p>
            <a:pPr>
              <a:lnSpc>
                <a:spcPct val="90000"/>
              </a:lnSpc>
              <a:spcBef>
                <a:spcPts val="1001"/>
              </a:spcBef>
              <a:tabLst>
                <a:tab algn="l" pos="0"/>
              </a:tabLst>
            </a:pPr>
            <a:endParaRPr b="0" lang="fr-FR" sz="2000" spc="-1" strike="noStrike">
              <a:solidFill>
                <a:srgbClr val="000000"/>
              </a:solidFill>
              <a:latin typeface="Calibri"/>
            </a:endParaRPr>
          </a:p>
          <a:p>
            <a:pPr>
              <a:lnSpc>
                <a:spcPct val="90000"/>
              </a:lnSpc>
              <a:spcBef>
                <a:spcPts val="1001"/>
              </a:spcBef>
              <a:tabLst>
                <a:tab algn="l" pos="0"/>
              </a:tabLst>
            </a:pPr>
            <a:endParaRPr b="0" lang="fr-FR" sz="2000" spc="-1" strike="noStrike">
              <a:solidFill>
                <a:srgbClr val="000000"/>
              </a:solidFill>
              <a:latin typeface="Calibri"/>
            </a:endParaRPr>
          </a:p>
          <a:p>
            <a:pPr>
              <a:lnSpc>
                <a:spcPct val="90000"/>
              </a:lnSpc>
              <a:spcBef>
                <a:spcPts val="1001"/>
              </a:spcBef>
              <a:tabLst>
                <a:tab algn="l" pos="0"/>
              </a:tabLst>
            </a:pPr>
            <a:endParaRPr b="0" lang="fr-FR" sz="2000" spc="-1" strike="noStrike">
              <a:solidFill>
                <a:srgbClr val="000000"/>
              </a:solidFill>
              <a:latin typeface="Calibri"/>
            </a:endParaRPr>
          </a:p>
        </p:txBody>
      </p:sp>
      <p:sp>
        <p:nvSpPr>
          <p:cNvPr id="99" name="ZoneTexte 5"/>
          <p:cNvSpPr/>
          <p:nvPr/>
        </p:nvSpPr>
        <p:spPr>
          <a:xfrm>
            <a:off x="7989840" y="2792880"/>
            <a:ext cx="4086360" cy="3894120"/>
          </a:xfrm>
          <a:prstGeom prst="rect">
            <a:avLst/>
          </a:prstGeom>
          <a:solidFill>
            <a:schemeClr val="accent3">
              <a:lumMod val="20000"/>
              <a:lumOff val="80000"/>
            </a:schemeClr>
          </a:solidFill>
          <a:ln w="0">
            <a:solidFill>
              <a:srgbClr val="000000"/>
            </a:solidFill>
          </a:ln>
        </p:spPr>
        <p:style>
          <a:lnRef idx="0"/>
          <a:fillRef idx="0"/>
          <a:effectRef idx="0"/>
          <a:fontRef idx="minor"/>
        </p:style>
        <p:txBody>
          <a:bodyPr lIns="90000" rIns="90000" tIns="45000" bIns="45000">
            <a:spAutoFit/>
          </a:bodyPr>
          <a:p>
            <a:pPr algn="just">
              <a:lnSpc>
                <a:spcPct val="100000"/>
              </a:lnSpc>
            </a:pPr>
            <a:r>
              <a:rPr b="1" lang="fr-FR" sz="1600" spc="-1" strike="noStrike">
                <a:solidFill>
                  <a:srgbClr val="000000"/>
                </a:solidFill>
                <a:latin typeface="Calibri"/>
              </a:rPr>
              <a:t>Indice de défavorisation sociale</a:t>
            </a:r>
            <a:endParaRPr b="0" lang="fr-FR" sz="1600" spc="-1" strike="noStrike">
              <a:latin typeface="Arial"/>
            </a:endParaRPr>
          </a:p>
          <a:p>
            <a:pPr algn="just">
              <a:lnSpc>
                <a:spcPct val="100000"/>
              </a:lnSpc>
            </a:pPr>
            <a:r>
              <a:rPr b="1" lang="fr-FR" sz="1600" spc="-1" strike="noStrike">
                <a:solidFill>
                  <a:srgbClr val="000000"/>
                </a:solidFill>
                <a:latin typeface="Calibri"/>
              </a:rPr>
              <a:t> </a:t>
            </a:r>
            <a:r>
              <a:rPr b="1" lang="fr-FR" sz="1600" spc="-1" strike="noStrike">
                <a:solidFill>
                  <a:srgbClr val="000000"/>
                </a:solidFill>
                <a:latin typeface="Calibri"/>
              </a:rPr>
              <a:t>(EDI – Inserm))</a:t>
            </a:r>
            <a:endParaRPr b="0" lang="fr-FR" sz="1600" spc="-1" strike="noStrike">
              <a:latin typeface="Arial"/>
            </a:endParaRPr>
          </a:p>
          <a:p>
            <a:pPr algn="just">
              <a:lnSpc>
                <a:spcPct val="100000"/>
              </a:lnSpc>
            </a:pPr>
            <a:r>
              <a:rPr b="0" lang="fr-FR" sz="1400" spc="-1" strike="noStrike">
                <a:solidFill>
                  <a:srgbClr val="000000"/>
                </a:solidFill>
                <a:latin typeface="Calibri"/>
              </a:rPr>
              <a:t>¨Pondérations de variables du recensement retenues à partir de l’enquête européenne EU-SILC sur la perception des ressources et des conditions de vie.</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r>
              <a:rPr b="0" lang="fr-FR" sz="1400" spc="-1" strike="noStrike">
                <a:solidFill>
                  <a:srgbClr val="000000"/>
                </a:solidFill>
                <a:latin typeface="Calibri"/>
              </a:rPr>
              <a:t>Critères par ordre de poids croissant :</a:t>
            </a:r>
            <a:endParaRPr b="0" lang="fr-FR" sz="1400" spc="-1" strike="noStrike">
              <a:latin typeface="Arial"/>
            </a:endParaRPr>
          </a:p>
          <a:p>
            <a:pPr algn="just">
              <a:lnSpc>
                <a:spcPct val="100000"/>
              </a:lnSpc>
            </a:pPr>
            <a:r>
              <a:rPr b="0" lang="fr-FR" sz="1200" spc="-1" strike="noStrike">
                <a:solidFill>
                  <a:srgbClr val="000000"/>
                </a:solidFill>
                <a:latin typeface="Calibri"/>
              </a:rPr>
              <a:t> </a:t>
            </a:r>
            <a:r>
              <a:rPr b="0" i="1" lang="fr-FR" sz="1200" spc="-1" strike="noStrike">
                <a:solidFill>
                  <a:srgbClr val="000000"/>
                </a:solidFill>
                <a:latin typeface="Calibri"/>
              </a:rPr>
              <a:t>- logement surpeuplé</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nationalité étrangère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catégorie sociale ouvrier non qualifié ou agricole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pas de voiture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absence de chauffage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chômage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famille nombreuse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famille monoparentale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non propriétaire</a:t>
            </a:r>
            <a:endParaRPr b="0" lang="fr-FR" sz="1200" spc="-1" strike="noStrike">
              <a:latin typeface="Arial"/>
            </a:endParaRPr>
          </a:p>
          <a:p>
            <a:pPr algn="just">
              <a:lnSpc>
                <a:spcPct val="100000"/>
              </a:lnSpc>
            </a:pPr>
            <a:r>
              <a:rPr b="0" i="1" lang="fr-FR" sz="1200" spc="-1" strike="noStrike">
                <a:solidFill>
                  <a:srgbClr val="000000"/>
                </a:solidFill>
                <a:latin typeface="Calibri"/>
              </a:rPr>
              <a:t> </a:t>
            </a:r>
            <a:r>
              <a:rPr b="0" i="1" lang="fr-FR" sz="1200" spc="-1" strike="noStrike">
                <a:solidFill>
                  <a:srgbClr val="000000"/>
                </a:solidFill>
                <a:latin typeface="Calibri"/>
              </a:rPr>
              <a:t>- faible niveau d’éducation</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400" spc="-1" strike="noStrike">
                <a:solidFill>
                  <a:srgbClr val="000000"/>
                </a:solidFill>
                <a:latin typeface="Calibri"/>
              </a:rPr>
              <a:t>Un score en 5 classes vers le plus défavorisé(classe 5).</a:t>
            </a:r>
            <a:endParaRPr b="0" lang="fr-FR" sz="1400" spc="-1" strike="noStrike">
              <a:latin typeface="Arial"/>
            </a:endParaRPr>
          </a:p>
        </p:txBody>
      </p:sp>
      <p:sp>
        <p:nvSpPr>
          <p:cNvPr id="100" name="ZoneTexte 6"/>
          <p:cNvSpPr/>
          <p:nvPr/>
        </p:nvSpPr>
        <p:spPr>
          <a:xfrm flipH="1">
            <a:off x="0" y="628200"/>
            <a:ext cx="11791440" cy="1538280"/>
          </a:xfrm>
          <a:prstGeom prst="rect">
            <a:avLst/>
          </a:prstGeom>
          <a:noFill/>
          <a:ln w="0">
            <a:noFill/>
          </a:ln>
        </p:spPr>
        <p:style>
          <a:lnRef idx="0"/>
          <a:fillRef idx="0"/>
          <a:effectRef idx="0"/>
          <a:fontRef idx="minor"/>
        </p:style>
        <p:txBody>
          <a:bodyPr lIns="90000" rIns="90000" tIns="45000" bIns="45000">
            <a:spAutoFit/>
          </a:bodyPr>
          <a:p>
            <a:pPr marL="457200" indent="-456840">
              <a:lnSpc>
                <a:spcPct val="100000"/>
              </a:lnSpc>
              <a:tabLst>
                <a:tab algn="l" pos="0"/>
              </a:tabLst>
            </a:pPr>
            <a:r>
              <a:rPr b="1" lang="fr-FR" sz="2000" spc="-1" strike="noStrike">
                <a:solidFill>
                  <a:srgbClr val="70ad47"/>
                </a:solidFill>
                <a:latin typeface="Calibri"/>
              </a:rPr>
              <a:t>Le gradient social </a:t>
            </a:r>
            <a:endParaRPr b="0" lang="fr-FR" sz="2000" spc="-1" strike="noStrike">
              <a:latin typeface="Arial"/>
            </a:endParaRPr>
          </a:p>
          <a:p>
            <a:pPr algn="just">
              <a:lnSpc>
                <a:spcPct val="100000"/>
              </a:lnSpc>
              <a:tabLst>
                <a:tab algn="l" pos="0"/>
              </a:tabLst>
            </a:pPr>
            <a:r>
              <a:rPr b="0" lang="fr-FR" sz="1800" spc="-1" strike="noStrike">
                <a:solidFill>
                  <a:srgbClr val="000000"/>
                </a:solidFill>
                <a:latin typeface="Calibri"/>
              </a:rPr>
              <a:t> </a:t>
            </a:r>
            <a:r>
              <a:rPr b="0" i="1" lang="fr-FR" sz="1800" spc="-1" strike="noStrike">
                <a:solidFill>
                  <a:srgbClr val="000000"/>
                </a:solidFill>
                <a:latin typeface="Calibri"/>
              </a:rPr>
              <a:t>« </a:t>
            </a:r>
            <a:r>
              <a:rPr b="1" i="1" lang="fr-FR" sz="2000" spc="-1" strike="noStrike">
                <a:solidFill>
                  <a:srgbClr val="000000"/>
                </a:solidFill>
                <a:latin typeface="Calibri"/>
              </a:rPr>
              <a:t>Le gradient social de santé </a:t>
            </a:r>
            <a:r>
              <a:rPr b="0" i="1" lang="fr-FR" sz="2000" spc="-1" strike="noStrike">
                <a:solidFill>
                  <a:srgbClr val="000000"/>
                </a:solidFill>
                <a:latin typeface="Calibri"/>
              </a:rPr>
              <a:t>décrit le phénomène par lequel ceux qui sont au sommet de la pyramide sociale jouissent d’une meilleure santé que ceux qui sont directement en-dessous d’eux, qui eux-mêmes sont en meilleure santé que ceux qui sont juste en-dessous et ainsi de suite jusqu’aux plus bas échelons » </a:t>
            </a:r>
            <a:endParaRPr b="0" lang="fr-FR" sz="2000" spc="-1" strike="noStrike">
              <a:latin typeface="Arial"/>
            </a:endParaRPr>
          </a:p>
          <a:p>
            <a:pPr>
              <a:lnSpc>
                <a:spcPct val="100000"/>
              </a:lnSpc>
              <a:tabLst>
                <a:tab algn="l" pos="0"/>
              </a:tabLst>
            </a:pPr>
            <a:r>
              <a:rPr b="0" i="1" lang="en-US" sz="1500" spc="-1" strike="noStrike">
                <a:solidFill>
                  <a:srgbClr val="000000"/>
                </a:solidFill>
                <a:latin typeface="Calibri"/>
              </a:rPr>
              <a:t>     </a:t>
            </a:r>
            <a:r>
              <a:rPr b="0" i="1" lang="en-US" sz="1500" spc="-1" strike="noStrike">
                <a:solidFill>
                  <a:srgbClr val="000000"/>
                </a:solidFill>
                <a:latin typeface="Calibri"/>
              </a:rPr>
              <a:t>Source : Rapport BLACK (1980) cité par A. SEN, « Why health equity », 2009 </a:t>
            </a:r>
            <a:endParaRPr b="0" lang="fr-FR" sz="1500" spc="-1" strike="noStrike">
              <a:latin typeface="Arial"/>
            </a:endParaRPr>
          </a:p>
        </p:txBody>
      </p:sp>
      <p:pic>
        <p:nvPicPr>
          <p:cNvPr id="101" name="image24.png" descr=""/>
          <p:cNvPicPr/>
          <p:nvPr/>
        </p:nvPicPr>
        <p:blipFill>
          <a:blip r:embed="rId1"/>
          <a:stretch/>
        </p:blipFill>
        <p:spPr>
          <a:xfrm>
            <a:off x="586800" y="2459160"/>
            <a:ext cx="6017760" cy="4398480"/>
          </a:xfrm>
          <a:prstGeom prst="rect">
            <a:avLst/>
          </a:prstGeom>
          <a:ln w="0">
            <a:noFill/>
          </a:ln>
        </p:spPr>
      </p:pic>
      <p:pic>
        <p:nvPicPr>
          <p:cNvPr id="102" name="Image 8" descr=""/>
          <p:cNvPicPr/>
          <p:nvPr/>
        </p:nvPicPr>
        <p:blipFill>
          <a:blip r:embed="rId2"/>
          <a:stretch/>
        </p:blipFill>
        <p:spPr>
          <a:xfrm>
            <a:off x="5364720" y="5553360"/>
            <a:ext cx="1456920" cy="1066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itre 1"/>
          <p:cNvSpPr txBox="1"/>
          <p:nvPr/>
        </p:nvSpPr>
        <p:spPr>
          <a:xfrm>
            <a:off x="838080" y="365040"/>
            <a:ext cx="10515240" cy="584280"/>
          </a:xfrm>
          <a:prstGeom prst="rect">
            <a:avLst/>
          </a:prstGeom>
          <a:noFill/>
          <a:ln w="0">
            <a:noFill/>
          </a:ln>
        </p:spPr>
        <p:txBody>
          <a:bodyPr anchor="ctr">
            <a:noAutofit/>
          </a:bodyPr>
          <a:p>
            <a:pPr>
              <a:lnSpc>
                <a:spcPct val="90000"/>
              </a:lnSpc>
            </a:pPr>
            <a:r>
              <a:rPr b="0" lang="fr-FR" sz="3200" spc="-1" strike="noStrike">
                <a:solidFill>
                  <a:srgbClr val="44546a"/>
                </a:solidFill>
                <a:latin typeface="Calibri Light"/>
              </a:rPr>
              <a:t>Une mesure des inégalités dans les territoires 2: inégalité de santé, espérance de vie des hommes et des femmes </a:t>
            </a:r>
            <a:endParaRPr b="0" lang="fr-FR" sz="3200" spc="-1" strike="noStrike">
              <a:solidFill>
                <a:srgbClr val="000000"/>
              </a:solidFill>
              <a:latin typeface="Calibri"/>
            </a:endParaRPr>
          </a:p>
        </p:txBody>
      </p:sp>
      <p:pic>
        <p:nvPicPr>
          <p:cNvPr id="104" name="Picture 2" descr=""/>
          <p:cNvPicPr/>
          <p:nvPr/>
        </p:nvPicPr>
        <p:blipFill>
          <a:blip r:embed="rId1"/>
          <a:stretch/>
        </p:blipFill>
        <p:spPr>
          <a:xfrm>
            <a:off x="5752800" y="1668960"/>
            <a:ext cx="6374160" cy="4655880"/>
          </a:xfrm>
          <a:prstGeom prst="rect">
            <a:avLst/>
          </a:prstGeom>
          <a:ln w="0">
            <a:noFill/>
          </a:ln>
        </p:spPr>
      </p:pic>
      <p:pic>
        <p:nvPicPr>
          <p:cNvPr id="105" name="Picture 3" descr=""/>
          <p:cNvPicPr/>
          <p:nvPr/>
        </p:nvPicPr>
        <p:blipFill>
          <a:blip r:embed="rId2"/>
          <a:stretch/>
        </p:blipFill>
        <p:spPr>
          <a:xfrm>
            <a:off x="17640" y="1731240"/>
            <a:ext cx="5734800" cy="45093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Forme 11"/>
          <p:cNvSpPr/>
          <p:nvPr/>
        </p:nvSpPr>
        <p:spPr>
          <a:xfrm rot="511200">
            <a:off x="4090320" y="1414440"/>
            <a:ext cx="1719720" cy="1545480"/>
          </a:xfrm>
          <a:prstGeom prst="swooshArrow">
            <a:avLst>
              <a:gd name="adj1" fmla="val 16310"/>
              <a:gd name="adj2" fmla="val 31370"/>
            </a:avLst>
          </a:prstGeom>
          <a:solidFill>
            <a:srgbClr val="5b9bd5"/>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07" name="Forme 12"/>
          <p:cNvSpPr/>
          <p:nvPr/>
        </p:nvSpPr>
        <p:spPr>
          <a:xfrm rot="511200">
            <a:off x="8259480" y="1478880"/>
            <a:ext cx="1585080" cy="1217520"/>
          </a:xfrm>
          <a:prstGeom prst="swooshArrow">
            <a:avLst>
              <a:gd name="adj1" fmla="val 16310"/>
              <a:gd name="adj2" fmla="val 31370"/>
            </a:avLst>
          </a:prstGeom>
          <a:solidFill>
            <a:srgbClr val="27f931"/>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graphicFrame>
        <p:nvGraphicFramePr>
          <p:cNvPr id="108" name="Graphique 4"/>
          <p:cNvGraphicFramePr/>
          <p:nvPr/>
        </p:nvGraphicFramePr>
        <p:xfrm>
          <a:off x="3337560" y="1223640"/>
          <a:ext cx="3305160" cy="2232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9" name="Graphique 5"/>
          <p:cNvGraphicFramePr/>
          <p:nvPr/>
        </p:nvGraphicFramePr>
        <p:xfrm>
          <a:off x="3625560" y="3671640"/>
          <a:ext cx="3168000" cy="24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0" name="Graphique 8"/>
          <p:cNvGraphicFramePr/>
          <p:nvPr/>
        </p:nvGraphicFramePr>
        <p:xfrm>
          <a:off x="7441920" y="1223640"/>
          <a:ext cx="3312000" cy="2179080"/>
        </p:xfrm>
        <a:graphic>
          <a:graphicData uri="http://schemas.openxmlformats.org/drawingml/2006/chart">
            <c:chart xmlns:c="http://schemas.openxmlformats.org/drawingml/2006/chart" xmlns:r="http://schemas.openxmlformats.org/officeDocument/2006/relationships" r:id="rId3"/>
          </a:graphicData>
        </a:graphic>
      </p:graphicFrame>
      <p:sp>
        <p:nvSpPr>
          <p:cNvPr id="111" name="ZoneTexte 14"/>
          <p:cNvSpPr/>
          <p:nvPr/>
        </p:nvSpPr>
        <p:spPr>
          <a:xfrm>
            <a:off x="1786680" y="620640"/>
            <a:ext cx="27230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1800" spc="-1" strike="noStrike">
                <a:solidFill>
                  <a:srgbClr val="c0504d"/>
                </a:solidFill>
                <a:latin typeface="Calibri"/>
              </a:rPr>
              <a:t>Un gradient social marqué </a:t>
            </a:r>
            <a:endParaRPr b="0" lang="fr-FR" sz="1800" spc="-1" strike="noStrike">
              <a:latin typeface="Arial"/>
            </a:endParaRPr>
          </a:p>
        </p:txBody>
      </p:sp>
      <p:sp>
        <p:nvSpPr>
          <p:cNvPr id="112" name="ZoneTexte 2"/>
          <p:cNvSpPr/>
          <p:nvPr/>
        </p:nvSpPr>
        <p:spPr>
          <a:xfrm>
            <a:off x="7132320" y="6491160"/>
            <a:ext cx="5036400" cy="42516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1" lang="fr-FR" sz="1100" spc="-1" strike="noStrike">
                <a:solidFill>
                  <a:srgbClr val="0070c0"/>
                </a:solidFill>
                <a:latin typeface="Calibri"/>
              </a:rPr>
              <a:t>cartographie des pathologiesv 2018  , CNAM, exploitation Dstrat  ARS</a:t>
            </a:r>
            <a:endParaRPr b="0" lang="fr-FR" sz="1100" spc="-1" strike="noStrike">
              <a:latin typeface="Arial"/>
            </a:endParaRPr>
          </a:p>
          <a:p>
            <a:pPr algn="r">
              <a:lnSpc>
                <a:spcPct val="100000"/>
              </a:lnSpc>
            </a:pPr>
            <a:r>
              <a:rPr b="1" lang="fr-FR" sz="1100" spc="-1" strike="noStrike">
                <a:solidFill>
                  <a:srgbClr val="0070c0"/>
                </a:solidFill>
                <a:latin typeface="Calibri"/>
              </a:rPr>
              <a:t>Indice de défavorisation sociale (quintile 1-5), le 5 correspondant au plus défavorisé</a:t>
            </a:r>
            <a:endParaRPr b="0" lang="fr-FR" sz="1100" spc="-1" strike="noStrike">
              <a:latin typeface="Arial"/>
            </a:endParaRPr>
          </a:p>
        </p:txBody>
      </p:sp>
      <p:sp>
        <p:nvSpPr>
          <p:cNvPr id="113" name="ZoneTexte 3"/>
          <p:cNvSpPr/>
          <p:nvPr/>
        </p:nvSpPr>
        <p:spPr>
          <a:xfrm>
            <a:off x="3440520" y="3454920"/>
            <a:ext cx="3312000" cy="250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050" spc="-1" strike="noStrike">
                <a:solidFill>
                  <a:srgbClr val="000000"/>
                </a:solidFill>
                <a:latin typeface="Calibri"/>
              </a:rPr>
              <a:t>Prévalence diabète en Normandie = 5,2 % (vs. 4,9% FM) </a:t>
            </a:r>
            <a:endParaRPr b="0" lang="fr-FR" sz="1050" spc="-1" strike="noStrike">
              <a:latin typeface="Arial"/>
            </a:endParaRPr>
          </a:p>
        </p:txBody>
      </p:sp>
      <p:sp>
        <p:nvSpPr>
          <p:cNvPr id="114" name="ZoneTexte 15"/>
          <p:cNvSpPr/>
          <p:nvPr/>
        </p:nvSpPr>
        <p:spPr>
          <a:xfrm>
            <a:off x="7297920" y="3359880"/>
            <a:ext cx="4320000" cy="250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050" spc="-1" strike="noStrike">
                <a:solidFill>
                  <a:srgbClr val="000000"/>
                </a:solidFill>
                <a:latin typeface="Calibri"/>
              </a:rPr>
              <a:t>Prévalence maladies cardio vasculaires en Normandie = 9,1 %</a:t>
            </a:r>
            <a:endParaRPr b="0" lang="fr-FR" sz="1050" spc="-1" strike="noStrike">
              <a:latin typeface="Arial"/>
            </a:endParaRPr>
          </a:p>
        </p:txBody>
      </p:sp>
      <p:sp>
        <p:nvSpPr>
          <p:cNvPr id="115" name="ZoneTexte 16"/>
          <p:cNvSpPr/>
          <p:nvPr/>
        </p:nvSpPr>
        <p:spPr>
          <a:xfrm>
            <a:off x="3301920" y="6043680"/>
            <a:ext cx="403200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050" spc="-1" strike="noStrike">
                <a:solidFill>
                  <a:srgbClr val="000000"/>
                </a:solidFill>
                <a:latin typeface="Calibri"/>
              </a:rPr>
              <a:t>Prévalence maladies respiratoires chroniques en Normandie = 6,2 % (vs. FM = 4,8%)</a:t>
            </a:r>
            <a:endParaRPr b="0" lang="fr-FR" sz="1050" spc="-1" strike="noStrike">
              <a:latin typeface="Arial"/>
            </a:endParaRPr>
          </a:p>
        </p:txBody>
      </p:sp>
      <p:sp>
        <p:nvSpPr>
          <p:cNvPr id="116" name="ZoneTexte 18"/>
          <p:cNvSpPr/>
          <p:nvPr/>
        </p:nvSpPr>
        <p:spPr>
          <a:xfrm>
            <a:off x="2880720" y="6536160"/>
            <a:ext cx="413964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050" spc="-1" strike="noStrike">
                <a:solidFill>
                  <a:srgbClr val="000000"/>
                </a:solidFill>
                <a:latin typeface="Calibri"/>
              </a:rPr>
              <a:t>Troubles addictifs  = troubles mentaux ou du comportement liés à l'utilisation de substances psycho-actives  </a:t>
            </a:r>
            <a:endParaRPr b="0" lang="fr-FR" sz="1050" spc="-1" strike="noStrike">
              <a:latin typeface="Arial"/>
            </a:endParaRPr>
          </a:p>
        </p:txBody>
      </p:sp>
      <p:sp>
        <p:nvSpPr>
          <p:cNvPr id="117" name="Titre 6"/>
          <p:cNvSpPr txBox="1"/>
          <p:nvPr/>
        </p:nvSpPr>
        <p:spPr>
          <a:xfrm>
            <a:off x="328320" y="76320"/>
            <a:ext cx="10515240" cy="559800"/>
          </a:xfrm>
          <a:prstGeom prst="rect">
            <a:avLst/>
          </a:prstGeom>
          <a:noFill/>
          <a:ln w="0">
            <a:noFill/>
          </a:ln>
        </p:spPr>
        <p:txBody>
          <a:bodyPr anchor="ctr">
            <a:normAutofit/>
          </a:bodyPr>
          <a:p>
            <a:pPr>
              <a:lnSpc>
                <a:spcPct val="90000"/>
              </a:lnSpc>
            </a:pPr>
            <a:r>
              <a:rPr b="0" lang="fr-FR" sz="2800" spc="-1" strike="noStrike">
                <a:solidFill>
                  <a:srgbClr val="1f497d"/>
                </a:solidFill>
                <a:latin typeface="Calibri"/>
              </a:rPr>
              <a:t>Une santé plus dégradée </a:t>
            </a:r>
            <a:endParaRPr b="0" lang="fr-FR" sz="2800" spc="-1" strike="noStrike">
              <a:solidFill>
                <a:srgbClr val="000000"/>
              </a:solidFill>
              <a:latin typeface="Calibri"/>
            </a:endParaRPr>
          </a:p>
        </p:txBody>
      </p:sp>
      <p:grpSp>
        <p:nvGrpSpPr>
          <p:cNvPr id="118" name="Groupe 38"/>
          <p:cNvGrpSpPr/>
          <p:nvPr/>
        </p:nvGrpSpPr>
        <p:grpSpPr>
          <a:xfrm>
            <a:off x="690840" y="1484280"/>
            <a:ext cx="1883160" cy="4967280"/>
            <a:chOff x="690840" y="1484280"/>
            <a:chExt cx="1883160" cy="4967280"/>
          </a:xfrm>
        </p:grpSpPr>
        <p:sp>
          <p:nvSpPr>
            <p:cNvPr id="119" name="Connecteur droit avec flèche 19"/>
            <p:cNvSpPr/>
            <p:nvPr/>
          </p:nvSpPr>
          <p:spPr>
            <a:xfrm>
              <a:off x="922680" y="2672640"/>
              <a:ext cx="360" cy="2656800"/>
            </a:xfrm>
            <a:custGeom>
              <a:avLst/>
              <a:gdLst/>
              <a:ahLst/>
              <a:rect l="l" t="t" r="r" b="b"/>
              <a:pathLst>
                <a:path w="21600" h="21600">
                  <a:moveTo>
                    <a:pt x="0" y="0"/>
                  </a:moveTo>
                  <a:lnTo>
                    <a:pt x="21600" y="21600"/>
                  </a:lnTo>
                </a:path>
              </a:pathLst>
            </a:custGeom>
            <a:noFill/>
            <a:ln w="28575">
              <a:solidFill>
                <a:srgbClr val="c0504d"/>
              </a:solidFill>
              <a:tailEnd len="med" type="triangle" w="med"/>
            </a:ln>
          </p:spPr>
          <p:style>
            <a:lnRef idx="1">
              <a:schemeClr val="accent2"/>
            </a:lnRef>
            <a:fillRef idx="0">
              <a:schemeClr val="accent2"/>
            </a:fillRef>
            <a:effectRef idx="0">
              <a:schemeClr val="accent2"/>
            </a:effectRef>
            <a:fontRef idx="minor"/>
          </p:style>
        </p:sp>
        <p:sp>
          <p:nvSpPr>
            <p:cNvPr id="120" name="ZoneTexte 21"/>
            <p:cNvSpPr/>
            <p:nvPr/>
          </p:nvSpPr>
          <p:spPr>
            <a:xfrm>
              <a:off x="1050480" y="1852920"/>
              <a:ext cx="1523520" cy="516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400" spc="-1" strike="noStrike">
                  <a:solidFill>
                    <a:srgbClr val="000000"/>
                  </a:solidFill>
                  <a:latin typeface="Calibri"/>
                </a:rPr>
                <a:t>EDI : Indice de défavorisaton</a:t>
              </a:r>
              <a:endParaRPr b="0" lang="fr-FR" sz="1400" spc="-1" strike="noStrike">
                <a:latin typeface="Arial"/>
              </a:endParaRPr>
            </a:p>
          </p:txBody>
        </p:sp>
        <p:sp>
          <p:nvSpPr>
            <p:cNvPr id="121" name="ZoneTexte 22"/>
            <p:cNvSpPr/>
            <p:nvPr/>
          </p:nvSpPr>
          <p:spPr>
            <a:xfrm>
              <a:off x="1436400" y="2467800"/>
              <a:ext cx="4111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c0504d"/>
                  </a:solidFill>
                  <a:latin typeface="Calibri"/>
                </a:rPr>
                <a:t>1</a:t>
              </a:r>
              <a:endParaRPr b="0" lang="fr-FR" sz="1800" spc="-1" strike="noStrike">
                <a:latin typeface="Arial"/>
              </a:endParaRPr>
            </a:p>
          </p:txBody>
        </p:sp>
        <p:sp>
          <p:nvSpPr>
            <p:cNvPr id="122" name="ZoneTexte 23"/>
            <p:cNvSpPr/>
            <p:nvPr/>
          </p:nvSpPr>
          <p:spPr>
            <a:xfrm>
              <a:off x="1371960" y="4229280"/>
              <a:ext cx="4111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c0504d"/>
                  </a:solidFill>
                  <a:latin typeface="Calibri"/>
                </a:rPr>
                <a:t>5</a:t>
              </a:r>
              <a:endParaRPr b="0" lang="fr-FR" sz="1800" spc="-1" strike="noStrike">
                <a:latin typeface="Arial"/>
              </a:endParaRPr>
            </a:p>
          </p:txBody>
        </p:sp>
        <p:sp>
          <p:nvSpPr>
            <p:cNvPr id="123" name="ZoneTexte 24"/>
            <p:cNvSpPr/>
            <p:nvPr/>
          </p:nvSpPr>
          <p:spPr>
            <a:xfrm>
              <a:off x="1055160" y="2885760"/>
              <a:ext cx="1297080" cy="516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Calibri"/>
                </a:rPr>
                <a:t>20% les plus favorisés</a:t>
              </a:r>
              <a:endParaRPr b="0" lang="fr-FR" sz="1400" spc="-1" strike="noStrike">
                <a:latin typeface="Arial"/>
              </a:endParaRPr>
            </a:p>
          </p:txBody>
        </p:sp>
        <p:sp>
          <p:nvSpPr>
            <p:cNvPr id="124" name="ZoneTexte 25"/>
            <p:cNvSpPr/>
            <p:nvPr/>
          </p:nvSpPr>
          <p:spPr>
            <a:xfrm>
              <a:off x="1019160" y="4745160"/>
              <a:ext cx="123660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rPr>
                <a:t>20% les plus défavorisés</a:t>
              </a:r>
              <a:endParaRPr b="0" lang="fr-FR" sz="1600" spc="-1" strike="noStrike">
                <a:latin typeface="Arial"/>
              </a:endParaRPr>
            </a:p>
          </p:txBody>
        </p:sp>
        <p:sp>
          <p:nvSpPr>
            <p:cNvPr id="125" name="Rectangle 27"/>
            <p:cNvSpPr/>
            <p:nvPr/>
          </p:nvSpPr>
          <p:spPr>
            <a:xfrm>
              <a:off x="690840" y="1484280"/>
              <a:ext cx="1775160" cy="4967280"/>
            </a:xfrm>
            <a:prstGeom prst="rect">
              <a:avLst/>
            </a:prstGeom>
            <a:noFill/>
            <a:ln>
              <a:solidFill>
                <a:srgbClr val="3a5f8b"/>
              </a:solidFill>
            </a:ln>
          </p:spPr>
          <p:style>
            <a:lnRef idx="2">
              <a:schemeClr val="accent1">
                <a:shade val="50000"/>
              </a:schemeClr>
            </a:lnRef>
            <a:fillRef idx="1">
              <a:schemeClr val="accent1"/>
            </a:fillRef>
            <a:effectRef idx="0">
              <a:schemeClr val="accent1"/>
            </a:effectRef>
            <a:fontRef idx="minor"/>
          </p:style>
        </p:sp>
      </p:grpSp>
      <p:sp>
        <p:nvSpPr>
          <p:cNvPr id="126" name="ZoneTexte 7"/>
          <p:cNvSpPr/>
          <p:nvPr/>
        </p:nvSpPr>
        <p:spPr>
          <a:xfrm>
            <a:off x="7457760" y="3978000"/>
            <a:ext cx="493740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endParaRPr b="0" lang="fr-FR" sz="1800" spc="-1" strike="noStrike">
              <a:latin typeface="Arial"/>
            </a:endParaRPr>
          </a:p>
          <a:p>
            <a:pPr>
              <a:lnSpc>
                <a:spcPct val="100000"/>
              </a:lnSpc>
            </a:pPr>
            <a:r>
              <a:rPr b="0" lang="fr-FR" sz="1800" spc="-1" strike="noStrike">
                <a:solidFill>
                  <a:srgbClr val="000000"/>
                </a:solidFill>
                <a:latin typeface="Calibri"/>
              </a:rPr>
              <a:t>Le gradient social sur ces trois pathologies est clairement identifiable. Les 20% les plus défavorisés présentent les taux de pathologies cardio-vasculaires, les taux de diabète et de maladies respiratoires les plus importants.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itre 6"/>
          <p:cNvSpPr txBox="1"/>
          <p:nvPr/>
        </p:nvSpPr>
        <p:spPr>
          <a:xfrm>
            <a:off x="328320" y="76320"/>
            <a:ext cx="10515240" cy="559800"/>
          </a:xfrm>
          <a:prstGeom prst="rect">
            <a:avLst/>
          </a:prstGeom>
          <a:noFill/>
          <a:ln w="0">
            <a:noFill/>
          </a:ln>
        </p:spPr>
        <p:txBody>
          <a:bodyPr anchor="ctr">
            <a:normAutofit/>
          </a:bodyPr>
          <a:p>
            <a:pPr>
              <a:lnSpc>
                <a:spcPct val="90000"/>
              </a:lnSpc>
            </a:pPr>
            <a:r>
              <a:rPr b="0" lang="fr-FR" sz="2800" spc="-1" strike="noStrike">
                <a:solidFill>
                  <a:srgbClr val="1f497d"/>
                </a:solidFill>
                <a:latin typeface="Calibri"/>
              </a:rPr>
              <a:t>Une moindre recours aux soins</a:t>
            </a:r>
            <a:endParaRPr b="0" lang="fr-FR" sz="2800" spc="-1" strike="noStrike">
              <a:solidFill>
                <a:srgbClr val="000000"/>
              </a:solidFill>
              <a:latin typeface="Calibri"/>
            </a:endParaRPr>
          </a:p>
        </p:txBody>
      </p:sp>
      <p:pic>
        <p:nvPicPr>
          <p:cNvPr id="128" name="Image 8" descr=""/>
          <p:cNvPicPr/>
          <p:nvPr/>
        </p:nvPicPr>
        <p:blipFill>
          <a:blip r:embed="rId1"/>
          <a:stretch/>
        </p:blipFill>
        <p:spPr>
          <a:xfrm>
            <a:off x="328320" y="635400"/>
            <a:ext cx="8002440" cy="5793840"/>
          </a:xfrm>
          <a:prstGeom prst="rect">
            <a:avLst/>
          </a:prstGeom>
          <a:ln w="0">
            <a:noFill/>
          </a:ln>
        </p:spPr>
      </p:pic>
      <p:sp>
        <p:nvSpPr>
          <p:cNvPr id="129" name="ZoneTexte 9"/>
          <p:cNvSpPr/>
          <p:nvPr/>
        </p:nvSpPr>
        <p:spPr>
          <a:xfrm>
            <a:off x="9305280" y="943560"/>
            <a:ext cx="2566800" cy="3107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r>
              <a:rPr b="1" lang="fr-FR" sz="1800" spc="-1" strike="noStrike">
                <a:solidFill>
                  <a:srgbClr val="000000"/>
                </a:solidFill>
                <a:latin typeface="Calibri"/>
              </a:rPr>
              <a:t>recours aux soins</a:t>
            </a:r>
            <a:r>
              <a:rPr b="0" lang="fr-FR" sz="1800" spc="-1" strike="noStrike">
                <a:solidFill>
                  <a:srgbClr val="000000"/>
                </a:solidFill>
                <a:latin typeface="Calibri"/>
              </a:rPr>
              <a:t> </a:t>
            </a:r>
            <a:endParaRPr b="0" lang="fr-FR" sz="1800" spc="-1" strike="noStrike">
              <a:latin typeface="Arial"/>
            </a:endParaRPr>
          </a:p>
          <a:p>
            <a:pPr>
              <a:lnSpc>
                <a:spcPct val="100000"/>
              </a:lnSpc>
            </a:pPr>
            <a:r>
              <a:rPr b="0" lang="fr-FR" sz="1800" spc="-1" strike="noStrike">
                <a:solidFill>
                  <a:srgbClr val="000000"/>
                </a:solidFill>
                <a:latin typeface="Calibri"/>
              </a:rPr>
              <a:t>Le recours aux soins notamment aux spécialistes, le recours aux soins dentaires, gynécologiques (femme) est beaucoup plus faible pour les 20% des individus les plus défavorisés socialement (EDI 5).  </a:t>
            </a:r>
            <a:endParaRPr b="0" lang="fr-FR" sz="1800" spc="-1" strike="noStrike">
              <a:latin typeface="Arial"/>
            </a:endParaRPr>
          </a:p>
        </p:txBody>
      </p:sp>
      <p:sp>
        <p:nvSpPr>
          <p:cNvPr id="130" name="ZoneTexte 1"/>
          <p:cNvSpPr/>
          <p:nvPr/>
        </p:nvSpPr>
        <p:spPr>
          <a:xfrm>
            <a:off x="464040" y="6264360"/>
            <a:ext cx="39848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Source: SNDS 2019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itre 6"/>
          <p:cNvSpPr txBox="1"/>
          <p:nvPr/>
        </p:nvSpPr>
        <p:spPr>
          <a:xfrm>
            <a:off x="328320" y="76320"/>
            <a:ext cx="10515240" cy="559800"/>
          </a:xfrm>
          <a:prstGeom prst="rect">
            <a:avLst/>
          </a:prstGeom>
          <a:noFill/>
          <a:ln w="0">
            <a:noFill/>
          </a:ln>
        </p:spPr>
        <p:txBody>
          <a:bodyPr anchor="ctr">
            <a:normAutofit/>
          </a:bodyPr>
          <a:p>
            <a:pPr>
              <a:lnSpc>
                <a:spcPct val="90000"/>
              </a:lnSpc>
            </a:pPr>
            <a:r>
              <a:rPr b="0" lang="fr-FR" sz="2800" spc="-1" strike="noStrike">
                <a:solidFill>
                  <a:srgbClr val="1f497d"/>
                </a:solidFill>
                <a:latin typeface="Calibri"/>
              </a:rPr>
              <a:t>Comportements à risque </a:t>
            </a:r>
            <a:endParaRPr b="0" lang="fr-FR" sz="2800" spc="-1" strike="noStrike">
              <a:solidFill>
                <a:srgbClr val="000000"/>
              </a:solidFill>
              <a:latin typeface="Calibri"/>
            </a:endParaRPr>
          </a:p>
        </p:txBody>
      </p:sp>
      <p:sp>
        <p:nvSpPr>
          <p:cNvPr id="132" name="ZoneTexte 1"/>
          <p:cNvSpPr/>
          <p:nvPr/>
        </p:nvSpPr>
        <p:spPr>
          <a:xfrm>
            <a:off x="328320" y="953640"/>
            <a:ext cx="51969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Moindre adhésion au dépistage  /vaccination</a:t>
            </a:r>
            <a:endParaRPr b="0" lang="fr-FR" sz="1800" spc="-1" strike="noStrike">
              <a:latin typeface="Arial"/>
            </a:endParaRPr>
          </a:p>
        </p:txBody>
      </p:sp>
      <p:pic>
        <p:nvPicPr>
          <p:cNvPr id="133" name="Graphique 5" descr=""/>
          <p:cNvPicPr/>
          <p:nvPr/>
        </p:nvPicPr>
        <p:blipFill>
          <a:blip r:embed="rId1"/>
          <a:stretch/>
        </p:blipFill>
        <p:spPr>
          <a:xfrm>
            <a:off x="6539400" y="953640"/>
            <a:ext cx="4571640" cy="2742840"/>
          </a:xfrm>
          <a:prstGeom prst="rect">
            <a:avLst/>
          </a:prstGeom>
          <a:ln w="0">
            <a:noFill/>
          </a:ln>
        </p:spPr>
      </p:pic>
      <p:sp>
        <p:nvSpPr>
          <p:cNvPr id="134" name="Connecteur droit avec flèche 7"/>
          <p:cNvSpPr/>
          <p:nvPr/>
        </p:nvSpPr>
        <p:spPr>
          <a:xfrm flipV="1">
            <a:off x="7315200" y="3695760"/>
            <a:ext cx="3976560" cy="21240"/>
          </a:xfrm>
          <a:custGeom>
            <a:avLst/>
            <a:gdLst/>
            <a:ahLst/>
            <a:rect l="l" t="t" r="r" b="b"/>
            <a:pathLst>
              <a:path w="21600" h="21600">
                <a:moveTo>
                  <a:pt x="0" y="0"/>
                </a:moveTo>
                <a:lnTo>
                  <a:pt x="21600" y="21600"/>
                </a:lnTo>
              </a:path>
            </a:pathLst>
          </a:custGeom>
          <a:noFill/>
          <a:ln>
            <a:solidFill>
              <a:srgbClr val="4f81bd"/>
            </a:solidFill>
            <a:headEnd len="med" type="triangle" w="med"/>
            <a:tailEnd len="med" type="triangle" w="med"/>
          </a:ln>
        </p:spPr>
        <p:style>
          <a:lnRef idx="1">
            <a:schemeClr val="accent1"/>
          </a:lnRef>
          <a:fillRef idx="0">
            <a:schemeClr val="accent1"/>
          </a:fillRef>
          <a:effectRef idx="0">
            <a:schemeClr val="accent1"/>
          </a:effectRef>
          <a:fontRef idx="minor"/>
        </p:style>
      </p:sp>
      <p:sp>
        <p:nvSpPr>
          <p:cNvPr id="135" name="ZoneTexte 8"/>
          <p:cNvSpPr/>
          <p:nvPr/>
        </p:nvSpPr>
        <p:spPr>
          <a:xfrm>
            <a:off x="6952320" y="3860640"/>
            <a:ext cx="2713680" cy="272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200" spc="-1" strike="noStrike">
                <a:solidFill>
                  <a:srgbClr val="000000"/>
                </a:solidFill>
                <a:latin typeface="Calibri"/>
              </a:rPr>
              <a:t>20% les moins favorisés</a:t>
            </a:r>
            <a:endParaRPr b="0" lang="fr-FR" sz="1200" spc="-1" strike="noStrike">
              <a:latin typeface="Arial"/>
            </a:endParaRPr>
          </a:p>
        </p:txBody>
      </p:sp>
      <p:sp>
        <p:nvSpPr>
          <p:cNvPr id="136" name="ZoneTexte 9"/>
          <p:cNvSpPr/>
          <p:nvPr/>
        </p:nvSpPr>
        <p:spPr>
          <a:xfrm>
            <a:off x="10704240" y="3868560"/>
            <a:ext cx="2713680" cy="272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200" spc="-1" strike="noStrike">
                <a:solidFill>
                  <a:srgbClr val="000000"/>
                </a:solidFill>
                <a:latin typeface="Calibri"/>
              </a:rPr>
              <a:t>20% les plus favorisés</a:t>
            </a:r>
            <a:endParaRPr b="0" lang="fr-FR" sz="1200" spc="-1" strike="noStrike">
              <a:latin typeface="Arial"/>
            </a:endParaRPr>
          </a:p>
        </p:txBody>
      </p:sp>
      <p:pic>
        <p:nvPicPr>
          <p:cNvPr id="137" name="Image 10" descr=""/>
          <p:cNvPicPr/>
          <p:nvPr/>
        </p:nvPicPr>
        <p:blipFill>
          <a:blip r:embed="rId2"/>
          <a:stretch/>
        </p:blipFill>
        <p:spPr>
          <a:xfrm>
            <a:off x="6850800" y="4007160"/>
            <a:ext cx="4390200" cy="3012120"/>
          </a:xfrm>
          <a:prstGeom prst="rect">
            <a:avLst/>
          </a:prstGeom>
          <a:ln w="228600">
            <a:noFill/>
          </a:ln>
          <a:effectLst>
            <a:innerShdw blurRad="76200">
              <a:srgbClr val="000000"/>
            </a:innerShdw>
          </a:effectLst>
        </p:spPr>
      </p:pic>
      <p:graphicFrame>
        <p:nvGraphicFramePr>
          <p:cNvPr id="138" name="Graphique 11"/>
          <p:cNvGraphicFramePr/>
          <p:nvPr/>
        </p:nvGraphicFramePr>
        <p:xfrm>
          <a:off x="397440" y="1592280"/>
          <a:ext cx="5234040" cy="4903200"/>
        </p:xfrm>
        <a:graphic>
          <a:graphicData uri="http://schemas.openxmlformats.org/drawingml/2006/chart">
            <c:chart xmlns:c="http://schemas.openxmlformats.org/drawingml/2006/chart" xmlns:r="http://schemas.openxmlformats.org/officeDocument/2006/relationships" r:id="rId3"/>
          </a:graphicData>
        </a:graphic>
      </p:graphicFrame>
      <p:sp>
        <p:nvSpPr>
          <p:cNvPr id="139" name="ZoneTexte 2"/>
          <p:cNvSpPr/>
          <p:nvPr/>
        </p:nvSpPr>
        <p:spPr>
          <a:xfrm>
            <a:off x="397440" y="6495480"/>
            <a:ext cx="305676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Calibri"/>
              </a:rPr>
              <a:t>Source : SNDS 2021</a:t>
            </a:r>
            <a:endParaRPr b="0" lang="fr-FR" sz="1400" spc="-1" strike="noStrike">
              <a:latin typeface="Arial"/>
            </a:endParaRPr>
          </a:p>
        </p:txBody>
      </p:sp>
      <p:sp>
        <p:nvSpPr>
          <p:cNvPr id="140" name="ZoneTexte 3"/>
          <p:cNvSpPr/>
          <p:nvPr/>
        </p:nvSpPr>
        <p:spPr>
          <a:xfrm>
            <a:off x="6493680" y="6495480"/>
            <a:ext cx="2533680" cy="25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100" spc="-1" strike="noStrike">
                <a:solidFill>
                  <a:srgbClr val="000000"/>
                </a:solidFill>
                <a:latin typeface="Calibri"/>
              </a:rPr>
              <a:t>Source SNDS 2019 </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LibreOffice/7.1.3.2$Windows_X86_64 LibreOffice_project/47f78053abe362b9384784d31a6e56f8511eb1c1</Application>
  <AppVersion>15.0000</AppVersion>
  <Words>1051</Words>
  <Paragraphs>109</Paragraphs>
  <Company>ARS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2022-02-09T17:19:50Z</dcterms:created>
  <dc:creator/>
  <dc:description/>
  <dc:language>fr-FR</dc:language>
  <cp:lastModifiedBy/>
  <cp:revision>1</cp:revision>
  <dc:subject/>
  <dc:title>Les inégalités sociales et territoriales de santé</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12</vt:i4>
  </property>
</Properties>
</file>